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6" r:id="rId1"/>
    <p:sldMasterId id="2147483818" r:id="rId2"/>
    <p:sldMasterId id="2147483831" r:id="rId3"/>
    <p:sldMasterId id="2147483843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303" r:id="rId7"/>
    <p:sldId id="301" r:id="rId8"/>
    <p:sldId id="300" r:id="rId9"/>
    <p:sldId id="302" r:id="rId10"/>
    <p:sldId id="299" r:id="rId11"/>
    <p:sldId id="305" r:id="rId12"/>
    <p:sldId id="304" r:id="rId13"/>
    <p:sldId id="284" r:id="rId14"/>
    <p:sldId id="285" r:id="rId15"/>
    <p:sldId id="286" r:id="rId16"/>
    <p:sldId id="288" r:id="rId17"/>
    <p:sldId id="291" r:id="rId18"/>
    <p:sldId id="287" r:id="rId19"/>
    <p:sldId id="290" r:id="rId20"/>
    <p:sldId id="292" r:id="rId21"/>
    <p:sldId id="293" r:id="rId22"/>
    <p:sldId id="295" r:id="rId23"/>
    <p:sldId id="298" r:id="rId24"/>
  </p:sldIdLst>
  <p:sldSz cx="9144000" cy="6858000" type="letter"/>
  <p:notesSz cx="6858000" cy="9144000"/>
  <p:defaultTextStyle>
    <a:defPPr>
      <a:defRPr lang="en-US"/>
    </a:defPPr>
    <a:lvl1pPr marL="0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76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00755-B84F-074A-903B-96B473371DA4}" type="doc">
      <dgm:prSet loTypeId="urn:microsoft.com/office/officeart/2005/8/layout/process2" loCatId="" qsTypeId="urn:microsoft.com/office/officeart/2005/8/quickstyle/3D2" qsCatId="3D" csTypeId="urn:microsoft.com/office/officeart/2005/8/colors/colorful1" csCatId="colorful" phldr="1"/>
      <dgm:spPr/>
    </dgm:pt>
    <dgm:pt modelId="{528113F7-C14B-F34E-88EC-D9ACD0D72B21}">
      <dgm:prSet phldrT="[Text]"/>
      <dgm:spPr/>
      <dgm:t>
        <a:bodyPr/>
        <a:lstStyle/>
        <a:p>
          <a:r>
            <a:rPr lang="en-US" dirty="0" smtClean="0"/>
            <a:t>What we do</a:t>
          </a:r>
          <a:endParaRPr lang="en-US" dirty="0"/>
        </a:p>
      </dgm:t>
    </dgm:pt>
    <dgm:pt modelId="{2A1E46BA-0B13-784C-99CB-1828057CB6BD}" type="parTrans" cxnId="{8FCA0262-E56C-7C40-9D97-0A1876F4B647}">
      <dgm:prSet/>
      <dgm:spPr/>
      <dgm:t>
        <a:bodyPr/>
        <a:lstStyle/>
        <a:p>
          <a:endParaRPr lang="en-US"/>
        </a:p>
      </dgm:t>
    </dgm:pt>
    <dgm:pt modelId="{C6A45BB0-6FDB-F043-AF35-E363A67D6EE4}" type="sibTrans" cxnId="{8FCA0262-E56C-7C40-9D97-0A1876F4B647}">
      <dgm:prSet/>
      <dgm:spPr/>
      <dgm:t>
        <a:bodyPr/>
        <a:lstStyle/>
        <a:p>
          <a:endParaRPr lang="en-US"/>
        </a:p>
      </dgm:t>
    </dgm:pt>
    <dgm:pt modelId="{4945ACEA-7877-3044-830B-99A8929EE025}">
      <dgm:prSet phldrT="[Text]"/>
      <dgm:spPr/>
      <dgm:t>
        <a:bodyPr/>
        <a:lstStyle/>
        <a:p>
          <a:r>
            <a:rPr lang="en-US" dirty="0" smtClean="0"/>
            <a:t>Where we do it</a:t>
          </a:r>
          <a:endParaRPr lang="en-US" dirty="0"/>
        </a:p>
      </dgm:t>
    </dgm:pt>
    <dgm:pt modelId="{09DC3DBA-3F5C-4142-9D8A-D78739D15D5B}" type="parTrans" cxnId="{4B3BF2E0-4BD9-7C41-8EEA-7EE7D8078CD0}">
      <dgm:prSet/>
      <dgm:spPr/>
      <dgm:t>
        <a:bodyPr/>
        <a:lstStyle/>
        <a:p>
          <a:endParaRPr lang="en-US"/>
        </a:p>
      </dgm:t>
    </dgm:pt>
    <dgm:pt modelId="{09E6DE02-10CE-A24F-ACAD-1E3398131F15}" type="sibTrans" cxnId="{4B3BF2E0-4BD9-7C41-8EEA-7EE7D8078CD0}">
      <dgm:prSet/>
      <dgm:spPr/>
      <dgm:t>
        <a:bodyPr/>
        <a:lstStyle/>
        <a:p>
          <a:endParaRPr lang="en-US"/>
        </a:p>
      </dgm:t>
    </dgm:pt>
    <dgm:pt modelId="{AB9A7977-2D00-5A4A-80FF-AC9538F8726B}">
      <dgm:prSet phldrT="[Text]"/>
      <dgm:spPr/>
      <dgm:t>
        <a:bodyPr/>
        <a:lstStyle/>
        <a:p>
          <a:r>
            <a:rPr lang="en-US" dirty="0" smtClean="0"/>
            <a:t>How we do it</a:t>
          </a:r>
          <a:endParaRPr lang="en-US" dirty="0"/>
        </a:p>
      </dgm:t>
    </dgm:pt>
    <dgm:pt modelId="{C60E3B69-532B-6D44-AD59-04F18924C0D2}" type="parTrans" cxnId="{BFD6A9C8-F715-DE46-B548-6E0CFE620B33}">
      <dgm:prSet/>
      <dgm:spPr/>
      <dgm:t>
        <a:bodyPr/>
        <a:lstStyle/>
        <a:p>
          <a:endParaRPr lang="en-US"/>
        </a:p>
      </dgm:t>
    </dgm:pt>
    <dgm:pt modelId="{8E21CC13-F73D-E444-9F0E-C49EC89A137B}" type="sibTrans" cxnId="{BFD6A9C8-F715-DE46-B548-6E0CFE620B33}">
      <dgm:prSet/>
      <dgm:spPr/>
      <dgm:t>
        <a:bodyPr/>
        <a:lstStyle/>
        <a:p>
          <a:endParaRPr lang="en-US"/>
        </a:p>
      </dgm:t>
    </dgm:pt>
    <dgm:pt modelId="{2306A89A-A325-354A-AFF1-63E16A631A72}" type="pres">
      <dgm:prSet presAssocID="{81800755-B84F-074A-903B-96B473371DA4}" presName="linearFlow" presStyleCnt="0">
        <dgm:presLayoutVars>
          <dgm:resizeHandles val="exact"/>
        </dgm:presLayoutVars>
      </dgm:prSet>
      <dgm:spPr/>
    </dgm:pt>
    <dgm:pt modelId="{909301A5-52D4-D746-8070-E81A3D35EDAB}" type="pres">
      <dgm:prSet presAssocID="{528113F7-C14B-F34E-88EC-D9ACD0D72B21}" presName="node" presStyleLbl="node1" presStyleIdx="0" presStyleCnt="3" custScaleX="13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2E955-B64D-064D-8F36-73BD0016C8EA}" type="pres">
      <dgm:prSet presAssocID="{C6A45BB0-6FDB-F043-AF35-E363A67D6E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C93C60D-95D2-124F-89E0-1C8C2494846E}" type="pres">
      <dgm:prSet presAssocID="{C6A45BB0-6FDB-F043-AF35-E363A67D6EE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9371492-75C2-9B41-AE06-58CB459882C8}" type="pres">
      <dgm:prSet presAssocID="{4945ACEA-7877-3044-830B-99A8929EE025}" presName="node" presStyleLbl="node1" presStyleIdx="1" presStyleCnt="3" custScaleX="145833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DBF75-F4B0-A044-AE28-C12DE51081A7}" type="pres">
      <dgm:prSet presAssocID="{09E6DE02-10CE-A24F-ACAD-1E3398131F1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0D64367-FB1A-0944-8A83-3387C8831874}" type="pres">
      <dgm:prSet presAssocID="{09E6DE02-10CE-A24F-ACAD-1E3398131F1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8109784-2188-F840-B733-42CDC1781BC2}" type="pres">
      <dgm:prSet presAssocID="{AB9A7977-2D00-5A4A-80FF-AC9538F8726B}" presName="node" presStyleLbl="node1" presStyleIdx="2" presStyleCnt="3" custScaleX="13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B3E84-D5EE-6643-8239-112FF9BB577C}" type="presOf" srcId="{09E6DE02-10CE-A24F-ACAD-1E3398131F15}" destId="{E0D64367-FB1A-0944-8A83-3387C8831874}" srcOrd="1" destOrd="0" presId="urn:microsoft.com/office/officeart/2005/8/layout/process2"/>
    <dgm:cxn modelId="{735FCF8E-9252-AB40-AC02-FF7C3CEFFE8D}" type="presOf" srcId="{AB9A7977-2D00-5A4A-80FF-AC9538F8726B}" destId="{28109784-2188-F840-B733-42CDC1781BC2}" srcOrd="0" destOrd="0" presId="urn:microsoft.com/office/officeart/2005/8/layout/process2"/>
    <dgm:cxn modelId="{9BF7FF25-93F8-014B-82AE-AF91AA0FBF79}" type="presOf" srcId="{C6A45BB0-6FDB-F043-AF35-E363A67D6EE4}" destId="{8B12E955-B64D-064D-8F36-73BD0016C8EA}" srcOrd="0" destOrd="0" presId="urn:microsoft.com/office/officeart/2005/8/layout/process2"/>
    <dgm:cxn modelId="{F053B414-2742-864B-BC15-DA99D7B99A81}" type="presOf" srcId="{09E6DE02-10CE-A24F-ACAD-1E3398131F15}" destId="{850DBF75-F4B0-A044-AE28-C12DE51081A7}" srcOrd="0" destOrd="0" presId="urn:microsoft.com/office/officeart/2005/8/layout/process2"/>
    <dgm:cxn modelId="{BFD6A9C8-F715-DE46-B548-6E0CFE620B33}" srcId="{81800755-B84F-074A-903B-96B473371DA4}" destId="{AB9A7977-2D00-5A4A-80FF-AC9538F8726B}" srcOrd="2" destOrd="0" parTransId="{C60E3B69-532B-6D44-AD59-04F18924C0D2}" sibTransId="{8E21CC13-F73D-E444-9F0E-C49EC89A137B}"/>
    <dgm:cxn modelId="{8FCA0262-E56C-7C40-9D97-0A1876F4B647}" srcId="{81800755-B84F-074A-903B-96B473371DA4}" destId="{528113F7-C14B-F34E-88EC-D9ACD0D72B21}" srcOrd="0" destOrd="0" parTransId="{2A1E46BA-0B13-784C-99CB-1828057CB6BD}" sibTransId="{C6A45BB0-6FDB-F043-AF35-E363A67D6EE4}"/>
    <dgm:cxn modelId="{4B3BF2E0-4BD9-7C41-8EEA-7EE7D8078CD0}" srcId="{81800755-B84F-074A-903B-96B473371DA4}" destId="{4945ACEA-7877-3044-830B-99A8929EE025}" srcOrd="1" destOrd="0" parTransId="{09DC3DBA-3F5C-4142-9D8A-D78739D15D5B}" sibTransId="{09E6DE02-10CE-A24F-ACAD-1E3398131F15}"/>
    <dgm:cxn modelId="{605C1660-5592-5245-A348-8D0555CC7DBA}" type="presOf" srcId="{4945ACEA-7877-3044-830B-99A8929EE025}" destId="{A9371492-75C2-9B41-AE06-58CB459882C8}" srcOrd="0" destOrd="0" presId="urn:microsoft.com/office/officeart/2005/8/layout/process2"/>
    <dgm:cxn modelId="{38BF8C2F-5E1C-D04D-9D0A-4D7EBA9F689E}" type="presOf" srcId="{C6A45BB0-6FDB-F043-AF35-E363A67D6EE4}" destId="{FC93C60D-95D2-124F-89E0-1C8C2494846E}" srcOrd="1" destOrd="0" presId="urn:microsoft.com/office/officeart/2005/8/layout/process2"/>
    <dgm:cxn modelId="{39243B29-2B31-B84C-A936-0DF19827954C}" type="presOf" srcId="{81800755-B84F-074A-903B-96B473371DA4}" destId="{2306A89A-A325-354A-AFF1-63E16A631A72}" srcOrd="0" destOrd="0" presId="urn:microsoft.com/office/officeart/2005/8/layout/process2"/>
    <dgm:cxn modelId="{3FD916ED-C8E7-4146-A5F5-F3DFBA40FA75}" type="presOf" srcId="{528113F7-C14B-F34E-88EC-D9ACD0D72B21}" destId="{909301A5-52D4-D746-8070-E81A3D35EDAB}" srcOrd="0" destOrd="0" presId="urn:microsoft.com/office/officeart/2005/8/layout/process2"/>
    <dgm:cxn modelId="{63A7E5FF-C91E-2F4A-8068-1A496B5DF86E}" type="presParOf" srcId="{2306A89A-A325-354A-AFF1-63E16A631A72}" destId="{909301A5-52D4-D746-8070-E81A3D35EDAB}" srcOrd="0" destOrd="0" presId="urn:microsoft.com/office/officeart/2005/8/layout/process2"/>
    <dgm:cxn modelId="{8057E7EE-2F2F-1647-AC35-0FF52C655190}" type="presParOf" srcId="{2306A89A-A325-354A-AFF1-63E16A631A72}" destId="{8B12E955-B64D-064D-8F36-73BD0016C8EA}" srcOrd="1" destOrd="0" presId="urn:microsoft.com/office/officeart/2005/8/layout/process2"/>
    <dgm:cxn modelId="{77974ACE-84B0-0745-8DEE-3B7072232951}" type="presParOf" srcId="{8B12E955-B64D-064D-8F36-73BD0016C8EA}" destId="{FC93C60D-95D2-124F-89E0-1C8C2494846E}" srcOrd="0" destOrd="0" presId="urn:microsoft.com/office/officeart/2005/8/layout/process2"/>
    <dgm:cxn modelId="{8C874130-3BEC-B142-8641-8DF17FD84C35}" type="presParOf" srcId="{2306A89A-A325-354A-AFF1-63E16A631A72}" destId="{A9371492-75C2-9B41-AE06-58CB459882C8}" srcOrd="2" destOrd="0" presId="urn:microsoft.com/office/officeart/2005/8/layout/process2"/>
    <dgm:cxn modelId="{BCD7831E-23B9-4445-89D6-395837D897DE}" type="presParOf" srcId="{2306A89A-A325-354A-AFF1-63E16A631A72}" destId="{850DBF75-F4B0-A044-AE28-C12DE51081A7}" srcOrd="3" destOrd="0" presId="urn:microsoft.com/office/officeart/2005/8/layout/process2"/>
    <dgm:cxn modelId="{D42FEC61-EFA9-104F-A334-D9F57F227639}" type="presParOf" srcId="{850DBF75-F4B0-A044-AE28-C12DE51081A7}" destId="{E0D64367-FB1A-0944-8A83-3387C8831874}" srcOrd="0" destOrd="0" presId="urn:microsoft.com/office/officeart/2005/8/layout/process2"/>
    <dgm:cxn modelId="{73E79754-CD07-404B-AAB4-B1CA979952CF}" type="presParOf" srcId="{2306A89A-A325-354A-AFF1-63E16A631A72}" destId="{28109784-2188-F840-B733-42CDC1781BC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275F1-B76D-D945-B195-7197B5A649B9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FB3E55-DCAC-FD4B-B1D3-382205659BC7}">
      <dgm:prSet phldrT="[Text]" custT="1"/>
      <dgm:spPr>
        <a:solidFill>
          <a:srgbClr val="2468FF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Leadership</a:t>
          </a:r>
          <a:endParaRPr lang="en-US" sz="1400" dirty="0">
            <a:solidFill>
              <a:schemeClr val="tx1"/>
            </a:solidFill>
          </a:endParaRPr>
        </a:p>
      </dgm:t>
    </dgm:pt>
    <dgm:pt modelId="{D1291419-0DAE-7849-A9D0-45597161B6B7}" type="parTrans" cxnId="{E7C819E0-2F56-9640-A831-784F4BB9323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030704D-E254-8749-8D01-C9A799DAA38A}" type="sibTrans" cxnId="{E7C819E0-2F56-9640-A831-784F4BB9323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AD8B710-0CF2-3A42-9018-652C72ADBD10}">
      <dgm:prSet custT="1"/>
      <dgm:spPr>
        <a:solidFill>
          <a:srgbClr val="E4E40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 Structure</a:t>
          </a:r>
          <a:endParaRPr lang="en-US" sz="1200" dirty="0">
            <a:solidFill>
              <a:schemeClr val="tx1"/>
            </a:solidFill>
          </a:endParaRPr>
        </a:p>
      </dgm:t>
    </dgm:pt>
    <dgm:pt modelId="{3416C1A1-92C1-9A4E-B0F1-C0BC951A9938}" type="parTrans" cxnId="{0A345CF4-2CF0-C048-BE52-558BB2E62A8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ADE6456-65BD-6C4E-9800-A1603D8021E2}" type="sibTrans" cxnId="{0A345CF4-2CF0-C048-BE52-558BB2E62A8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91BBBC7-9EC7-4B48-894A-9A470E76AC76}">
      <dgm:prSet custT="1"/>
      <dgm:spPr>
        <a:solidFill>
          <a:srgbClr val="870087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Talent</a:t>
          </a:r>
          <a:endParaRPr lang="en-US" sz="1200" dirty="0">
            <a:solidFill>
              <a:schemeClr val="tx1"/>
            </a:solidFill>
          </a:endParaRPr>
        </a:p>
      </dgm:t>
    </dgm:pt>
    <dgm:pt modelId="{2995ECE1-0A5D-1543-B6D6-ACAE53851CFD}" type="parTrans" cxnId="{4748D583-E51D-0049-9EA9-1D926AF24D5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BE71516-FD26-2843-930F-EC99FF2C68DD}" type="sibTrans" cxnId="{4748D583-E51D-0049-9EA9-1D926AF24D5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5FA8E72-CEA4-AC44-87AC-4DC69C3732F9}">
      <dgm:prSet custT="1"/>
      <dgm:spPr>
        <a:solidFill>
          <a:srgbClr val="A8D2A8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Work Policies, Systems and Processes</a:t>
          </a:r>
          <a:endParaRPr lang="en-US" sz="1200" dirty="0">
            <a:solidFill>
              <a:schemeClr val="tx1"/>
            </a:solidFill>
          </a:endParaRPr>
        </a:p>
      </dgm:t>
    </dgm:pt>
    <dgm:pt modelId="{2E99C680-0222-AB4D-A864-CFA66C07B253}" type="parTrans" cxnId="{213C08D2-FE78-2140-B77E-9623A3D591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8458AD-13EE-4F46-A929-8CF95AA59CF9}" type="sibTrans" cxnId="{213C08D2-FE78-2140-B77E-9623A3D591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67AE24-A01B-9744-A9EF-73B7CEEF48A1}">
      <dgm:prSet custT="1"/>
      <dgm:spPr>
        <a:solidFill>
          <a:srgbClr val="FF000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Culture</a:t>
          </a:r>
          <a:endParaRPr lang="en-US" sz="1200" dirty="0">
            <a:solidFill>
              <a:schemeClr val="tx1"/>
            </a:solidFill>
          </a:endParaRPr>
        </a:p>
      </dgm:t>
    </dgm:pt>
    <dgm:pt modelId="{36F4220E-F127-114E-B64E-F67A295026F0}" type="parTrans" cxnId="{FB61EDE2-C132-D543-8D1C-BCB5FC458A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EBBFAF-AE2E-5347-8ED1-2873F5C99035}" type="sibTrans" cxnId="{FB61EDE2-C132-D543-8D1C-BCB5FC458A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71878C-4ADD-F441-B4BD-C2CABA02CCC9}" type="pres">
      <dgm:prSet presAssocID="{08F275F1-B76D-D945-B195-7197B5A649B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7086D9-7678-DB4F-B8D0-2AE5352309B3}" type="pres">
      <dgm:prSet presAssocID="{08F275F1-B76D-D945-B195-7197B5A649B9}" presName="matrix" presStyleCnt="0"/>
      <dgm:spPr/>
    </dgm:pt>
    <dgm:pt modelId="{6E61584E-7615-F942-896A-C2C60363AEF2}" type="pres">
      <dgm:prSet presAssocID="{08F275F1-B76D-D945-B195-7197B5A649B9}" presName="tile1" presStyleLbl="node1" presStyleIdx="0" presStyleCnt="4" custLinFactNeighborX="-782"/>
      <dgm:spPr/>
      <dgm:t>
        <a:bodyPr/>
        <a:lstStyle/>
        <a:p>
          <a:endParaRPr lang="en-US"/>
        </a:p>
      </dgm:t>
    </dgm:pt>
    <dgm:pt modelId="{7797D0A1-3519-DC44-AEFC-9D1396628406}" type="pres">
      <dgm:prSet presAssocID="{08F275F1-B76D-D945-B195-7197B5A649B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AFE01-FCD4-494E-8695-D8CBBF7A7C18}" type="pres">
      <dgm:prSet presAssocID="{08F275F1-B76D-D945-B195-7197B5A649B9}" presName="tile2" presStyleLbl="node1" presStyleIdx="1" presStyleCnt="4" custLinFactNeighborX="7819" custLinFactNeighborY="-6864"/>
      <dgm:spPr/>
      <dgm:t>
        <a:bodyPr/>
        <a:lstStyle/>
        <a:p>
          <a:endParaRPr lang="en-US"/>
        </a:p>
      </dgm:t>
    </dgm:pt>
    <dgm:pt modelId="{6704ED51-B173-9142-877C-E46DCA5DCC31}" type="pres">
      <dgm:prSet presAssocID="{08F275F1-B76D-D945-B195-7197B5A649B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497CE-B1E7-284C-ADE1-4FEF09164CAC}" type="pres">
      <dgm:prSet presAssocID="{08F275F1-B76D-D945-B195-7197B5A649B9}" presName="tile3" presStyleLbl="node1" presStyleIdx="2" presStyleCnt="4"/>
      <dgm:spPr/>
      <dgm:t>
        <a:bodyPr/>
        <a:lstStyle/>
        <a:p>
          <a:endParaRPr lang="en-US"/>
        </a:p>
      </dgm:t>
    </dgm:pt>
    <dgm:pt modelId="{D1EB53A0-B499-CE45-A501-08A0037D3AC6}" type="pres">
      <dgm:prSet presAssocID="{08F275F1-B76D-D945-B195-7197B5A649B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0E6E9-E325-6947-A874-6A8DF644A5AD}" type="pres">
      <dgm:prSet presAssocID="{08F275F1-B76D-D945-B195-7197B5A649B9}" presName="tile4" presStyleLbl="node1" presStyleIdx="3" presStyleCnt="4"/>
      <dgm:spPr/>
      <dgm:t>
        <a:bodyPr/>
        <a:lstStyle/>
        <a:p>
          <a:endParaRPr lang="en-US"/>
        </a:p>
      </dgm:t>
    </dgm:pt>
    <dgm:pt modelId="{EE59A0C8-FFEA-8D44-9281-D679E8561FC3}" type="pres">
      <dgm:prSet presAssocID="{08F275F1-B76D-D945-B195-7197B5A649B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99E43-AB05-644E-B0D8-38DD6B172BD9}" type="pres">
      <dgm:prSet presAssocID="{08F275F1-B76D-D945-B195-7197B5A649B9}" presName="centerTile" presStyleLbl="fgShp" presStyleIdx="0" presStyleCnt="1" custScaleX="239511" custLinFactNeighborX="-3" custLinFactNeighborY="30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2877559-07B9-6942-B0A6-93095E073587}" type="presOf" srcId="{0567AE24-A01B-9744-A9EF-73B7CEEF48A1}" destId="{EE59A0C8-FFEA-8D44-9281-D679E8561FC3}" srcOrd="1" destOrd="0" presId="urn:microsoft.com/office/officeart/2005/8/layout/matrix1"/>
    <dgm:cxn modelId="{6320C573-BCFD-2D49-8928-9032BF5C9294}" type="presOf" srcId="{08F275F1-B76D-D945-B195-7197B5A649B9}" destId="{6B71878C-4ADD-F441-B4BD-C2CABA02CCC9}" srcOrd="0" destOrd="0" presId="urn:microsoft.com/office/officeart/2005/8/layout/matrix1"/>
    <dgm:cxn modelId="{44908EFF-8716-4040-BD23-5A1110840A86}" type="presOf" srcId="{7DFB3E55-DCAC-FD4B-B1D3-382205659BC7}" destId="{B2399E43-AB05-644E-B0D8-38DD6B172BD9}" srcOrd="0" destOrd="0" presId="urn:microsoft.com/office/officeart/2005/8/layout/matrix1"/>
    <dgm:cxn modelId="{FCA9C6C1-155F-4D4F-92DB-0DBDD45BF2CB}" type="presOf" srcId="{391BBBC7-9EC7-4B48-894A-9A470E76AC76}" destId="{D1EB53A0-B499-CE45-A501-08A0037D3AC6}" srcOrd="1" destOrd="0" presId="urn:microsoft.com/office/officeart/2005/8/layout/matrix1"/>
    <dgm:cxn modelId="{306E8D67-D120-3D47-BB62-3F6B35CFE1D3}" type="presOf" srcId="{85FA8E72-CEA4-AC44-87AC-4DC69C3732F9}" destId="{6E61584E-7615-F942-896A-C2C60363AEF2}" srcOrd="0" destOrd="0" presId="urn:microsoft.com/office/officeart/2005/8/layout/matrix1"/>
    <dgm:cxn modelId="{D649F441-2289-C74C-BF97-C7BFCD125D29}" type="presOf" srcId="{85FA8E72-CEA4-AC44-87AC-4DC69C3732F9}" destId="{7797D0A1-3519-DC44-AEFC-9D1396628406}" srcOrd="1" destOrd="0" presId="urn:microsoft.com/office/officeart/2005/8/layout/matrix1"/>
    <dgm:cxn modelId="{0A345CF4-2CF0-C048-BE52-558BB2E62A84}" srcId="{7DFB3E55-DCAC-FD4B-B1D3-382205659BC7}" destId="{9AD8B710-0CF2-3A42-9018-652C72ADBD10}" srcOrd="1" destOrd="0" parTransId="{3416C1A1-92C1-9A4E-B0F1-C0BC951A9938}" sibTransId="{7ADE6456-65BD-6C4E-9800-A1603D8021E2}"/>
    <dgm:cxn modelId="{6C5CBEA3-3347-2441-A0FD-2E16A69904DC}" type="presOf" srcId="{0567AE24-A01B-9744-A9EF-73B7CEEF48A1}" destId="{CC20E6E9-E325-6947-A874-6A8DF644A5AD}" srcOrd="0" destOrd="0" presId="urn:microsoft.com/office/officeart/2005/8/layout/matrix1"/>
    <dgm:cxn modelId="{FB61EDE2-C132-D543-8D1C-BCB5FC458AD8}" srcId="{7DFB3E55-DCAC-FD4B-B1D3-382205659BC7}" destId="{0567AE24-A01B-9744-A9EF-73B7CEEF48A1}" srcOrd="3" destOrd="0" parTransId="{36F4220E-F127-114E-B64E-F67A295026F0}" sibTransId="{2EEBBFAF-AE2E-5347-8ED1-2873F5C99035}"/>
    <dgm:cxn modelId="{CC10CB15-D4B5-E741-A90F-080E2C4D0435}" type="presOf" srcId="{9AD8B710-0CF2-3A42-9018-652C72ADBD10}" destId="{255AFE01-FCD4-494E-8695-D8CBBF7A7C18}" srcOrd="0" destOrd="0" presId="urn:microsoft.com/office/officeart/2005/8/layout/matrix1"/>
    <dgm:cxn modelId="{4748D583-E51D-0049-9EA9-1D926AF24D52}" srcId="{7DFB3E55-DCAC-FD4B-B1D3-382205659BC7}" destId="{391BBBC7-9EC7-4B48-894A-9A470E76AC76}" srcOrd="2" destOrd="0" parTransId="{2995ECE1-0A5D-1543-B6D6-ACAE53851CFD}" sibTransId="{6BE71516-FD26-2843-930F-EC99FF2C68DD}"/>
    <dgm:cxn modelId="{E7C819E0-2F56-9640-A831-784F4BB93232}" srcId="{08F275F1-B76D-D945-B195-7197B5A649B9}" destId="{7DFB3E55-DCAC-FD4B-B1D3-382205659BC7}" srcOrd="0" destOrd="0" parTransId="{D1291419-0DAE-7849-A9D0-45597161B6B7}" sibTransId="{E030704D-E254-8749-8D01-C9A799DAA38A}"/>
    <dgm:cxn modelId="{60792F97-FF3F-5E43-8032-62F162F39692}" type="presOf" srcId="{391BBBC7-9EC7-4B48-894A-9A470E76AC76}" destId="{663497CE-B1E7-284C-ADE1-4FEF09164CAC}" srcOrd="0" destOrd="0" presId="urn:microsoft.com/office/officeart/2005/8/layout/matrix1"/>
    <dgm:cxn modelId="{29C5E1C2-7F9B-0E40-99AB-E1C3AE7D5DB4}" type="presOf" srcId="{9AD8B710-0CF2-3A42-9018-652C72ADBD10}" destId="{6704ED51-B173-9142-877C-E46DCA5DCC31}" srcOrd="1" destOrd="0" presId="urn:microsoft.com/office/officeart/2005/8/layout/matrix1"/>
    <dgm:cxn modelId="{213C08D2-FE78-2140-B77E-9623A3D59131}" srcId="{7DFB3E55-DCAC-FD4B-B1D3-382205659BC7}" destId="{85FA8E72-CEA4-AC44-87AC-4DC69C3732F9}" srcOrd="0" destOrd="0" parTransId="{2E99C680-0222-AB4D-A864-CFA66C07B253}" sibTransId="{E18458AD-13EE-4F46-A929-8CF95AA59CF9}"/>
    <dgm:cxn modelId="{66318AE7-CF24-4143-8180-F215BB9B9A38}" type="presParOf" srcId="{6B71878C-4ADD-F441-B4BD-C2CABA02CCC9}" destId="{717086D9-7678-DB4F-B8D0-2AE5352309B3}" srcOrd="0" destOrd="0" presId="urn:microsoft.com/office/officeart/2005/8/layout/matrix1"/>
    <dgm:cxn modelId="{B0411A34-02D4-444D-9E59-93250E6B93B2}" type="presParOf" srcId="{717086D9-7678-DB4F-B8D0-2AE5352309B3}" destId="{6E61584E-7615-F942-896A-C2C60363AEF2}" srcOrd="0" destOrd="0" presId="urn:microsoft.com/office/officeart/2005/8/layout/matrix1"/>
    <dgm:cxn modelId="{A919E6C6-2202-DC49-B790-A37AE68912E4}" type="presParOf" srcId="{717086D9-7678-DB4F-B8D0-2AE5352309B3}" destId="{7797D0A1-3519-DC44-AEFC-9D1396628406}" srcOrd="1" destOrd="0" presId="urn:microsoft.com/office/officeart/2005/8/layout/matrix1"/>
    <dgm:cxn modelId="{816521C5-AED3-E14C-AB70-1E9E669D9D39}" type="presParOf" srcId="{717086D9-7678-DB4F-B8D0-2AE5352309B3}" destId="{255AFE01-FCD4-494E-8695-D8CBBF7A7C18}" srcOrd="2" destOrd="0" presId="urn:microsoft.com/office/officeart/2005/8/layout/matrix1"/>
    <dgm:cxn modelId="{5245C02B-04D1-6B44-A530-4B247081435A}" type="presParOf" srcId="{717086D9-7678-DB4F-B8D0-2AE5352309B3}" destId="{6704ED51-B173-9142-877C-E46DCA5DCC31}" srcOrd="3" destOrd="0" presId="urn:microsoft.com/office/officeart/2005/8/layout/matrix1"/>
    <dgm:cxn modelId="{13873221-0F4E-4A4D-8590-87F1E3178A99}" type="presParOf" srcId="{717086D9-7678-DB4F-B8D0-2AE5352309B3}" destId="{663497CE-B1E7-284C-ADE1-4FEF09164CAC}" srcOrd="4" destOrd="0" presId="urn:microsoft.com/office/officeart/2005/8/layout/matrix1"/>
    <dgm:cxn modelId="{2731A36A-2BAA-ED4E-B732-0A4694FF5A0C}" type="presParOf" srcId="{717086D9-7678-DB4F-B8D0-2AE5352309B3}" destId="{D1EB53A0-B499-CE45-A501-08A0037D3AC6}" srcOrd="5" destOrd="0" presId="urn:microsoft.com/office/officeart/2005/8/layout/matrix1"/>
    <dgm:cxn modelId="{9A4C05FD-5BB3-9249-A828-708E82F93316}" type="presParOf" srcId="{717086D9-7678-DB4F-B8D0-2AE5352309B3}" destId="{CC20E6E9-E325-6947-A874-6A8DF644A5AD}" srcOrd="6" destOrd="0" presId="urn:microsoft.com/office/officeart/2005/8/layout/matrix1"/>
    <dgm:cxn modelId="{AC5F938C-D1FC-FA4E-9F24-A300A1DD1821}" type="presParOf" srcId="{717086D9-7678-DB4F-B8D0-2AE5352309B3}" destId="{EE59A0C8-FFEA-8D44-9281-D679E8561FC3}" srcOrd="7" destOrd="0" presId="urn:microsoft.com/office/officeart/2005/8/layout/matrix1"/>
    <dgm:cxn modelId="{A1032101-656C-4B48-90EC-5569F54911C7}" type="presParOf" srcId="{6B71878C-4ADD-F441-B4BD-C2CABA02CCC9}" destId="{B2399E43-AB05-644E-B0D8-38DD6B172B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275F1-B76D-D945-B195-7197B5A649B9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FB3E55-DCAC-FD4B-B1D3-382205659BC7}">
      <dgm:prSet phldrT="[Text]" custT="1"/>
      <dgm:spPr>
        <a:solidFill>
          <a:srgbClr val="2468FF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Leadership</a:t>
          </a:r>
          <a:endParaRPr lang="en-US" sz="1400" dirty="0">
            <a:solidFill>
              <a:schemeClr val="tx1"/>
            </a:solidFill>
          </a:endParaRPr>
        </a:p>
      </dgm:t>
    </dgm:pt>
    <dgm:pt modelId="{D1291419-0DAE-7849-A9D0-45597161B6B7}" type="parTrans" cxnId="{E7C819E0-2F56-9640-A831-784F4BB9323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030704D-E254-8749-8D01-C9A799DAA38A}" type="sibTrans" cxnId="{E7C819E0-2F56-9640-A831-784F4BB9323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AD8B710-0CF2-3A42-9018-652C72ADBD10}">
      <dgm:prSet custT="1"/>
      <dgm:spPr>
        <a:solidFill>
          <a:srgbClr val="E4E40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 Structure</a:t>
          </a:r>
          <a:endParaRPr lang="en-US" sz="1200" dirty="0">
            <a:solidFill>
              <a:schemeClr val="tx1"/>
            </a:solidFill>
          </a:endParaRPr>
        </a:p>
      </dgm:t>
    </dgm:pt>
    <dgm:pt modelId="{3416C1A1-92C1-9A4E-B0F1-C0BC951A9938}" type="parTrans" cxnId="{0A345CF4-2CF0-C048-BE52-558BB2E62A8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ADE6456-65BD-6C4E-9800-A1603D8021E2}" type="sibTrans" cxnId="{0A345CF4-2CF0-C048-BE52-558BB2E62A8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91BBBC7-9EC7-4B48-894A-9A470E76AC76}">
      <dgm:prSet custT="1"/>
      <dgm:spPr>
        <a:solidFill>
          <a:srgbClr val="870087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Talent</a:t>
          </a:r>
          <a:endParaRPr lang="en-US" sz="1200" dirty="0">
            <a:solidFill>
              <a:schemeClr val="tx1"/>
            </a:solidFill>
          </a:endParaRPr>
        </a:p>
      </dgm:t>
    </dgm:pt>
    <dgm:pt modelId="{2995ECE1-0A5D-1543-B6D6-ACAE53851CFD}" type="parTrans" cxnId="{4748D583-E51D-0049-9EA9-1D926AF24D5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BE71516-FD26-2843-930F-EC99FF2C68DD}" type="sibTrans" cxnId="{4748D583-E51D-0049-9EA9-1D926AF24D5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5FA8E72-CEA4-AC44-87AC-4DC69C3732F9}">
      <dgm:prSet custT="1"/>
      <dgm:spPr>
        <a:solidFill>
          <a:srgbClr val="A8D2A8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Work Policies, Systems and Processes</a:t>
          </a:r>
          <a:endParaRPr lang="en-US" sz="1200" dirty="0">
            <a:solidFill>
              <a:schemeClr val="tx1"/>
            </a:solidFill>
          </a:endParaRPr>
        </a:p>
      </dgm:t>
    </dgm:pt>
    <dgm:pt modelId="{2E99C680-0222-AB4D-A864-CFA66C07B253}" type="parTrans" cxnId="{213C08D2-FE78-2140-B77E-9623A3D591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8458AD-13EE-4F46-A929-8CF95AA59CF9}" type="sibTrans" cxnId="{213C08D2-FE78-2140-B77E-9623A3D591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67AE24-A01B-9744-A9EF-73B7CEEF48A1}">
      <dgm:prSet custT="1"/>
      <dgm:spPr>
        <a:solidFill>
          <a:srgbClr val="FF000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Culture</a:t>
          </a:r>
          <a:endParaRPr lang="en-US" sz="1200" dirty="0">
            <a:solidFill>
              <a:schemeClr val="tx1"/>
            </a:solidFill>
          </a:endParaRPr>
        </a:p>
      </dgm:t>
    </dgm:pt>
    <dgm:pt modelId="{36F4220E-F127-114E-B64E-F67A295026F0}" type="parTrans" cxnId="{FB61EDE2-C132-D543-8D1C-BCB5FC458A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EBBFAF-AE2E-5347-8ED1-2873F5C99035}" type="sibTrans" cxnId="{FB61EDE2-C132-D543-8D1C-BCB5FC458A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71878C-4ADD-F441-B4BD-C2CABA02CCC9}" type="pres">
      <dgm:prSet presAssocID="{08F275F1-B76D-D945-B195-7197B5A649B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7086D9-7678-DB4F-B8D0-2AE5352309B3}" type="pres">
      <dgm:prSet presAssocID="{08F275F1-B76D-D945-B195-7197B5A649B9}" presName="matrix" presStyleCnt="0"/>
      <dgm:spPr/>
    </dgm:pt>
    <dgm:pt modelId="{6E61584E-7615-F942-896A-C2C60363AEF2}" type="pres">
      <dgm:prSet presAssocID="{08F275F1-B76D-D945-B195-7197B5A649B9}" presName="tile1" presStyleLbl="node1" presStyleIdx="0" presStyleCnt="4" custLinFactNeighborX="-782"/>
      <dgm:spPr/>
      <dgm:t>
        <a:bodyPr/>
        <a:lstStyle/>
        <a:p>
          <a:endParaRPr lang="en-US"/>
        </a:p>
      </dgm:t>
    </dgm:pt>
    <dgm:pt modelId="{7797D0A1-3519-DC44-AEFC-9D1396628406}" type="pres">
      <dgm:prSet presAssocID="{08F275F1-B76D-D945-B195-7197B5A649B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AFE01-FCD4-494E-8695-D8CBBF7A7C18}" type="pres">
      <dgm:prSet presAssocID="{08F275F1-B76D-D945-B195-7197B5A649B9}" presName="tile2" presStyleLbl="node1" presStyleIdx="1" presStyleCnt="4" custLinFactNeighborX="7819" custLinFactNeighborY="-6864"/>
      <dgm:spPr/>
      <dgm:t>
        <a:bodyPr/>
        <a:lstStyle/>
        <a:p>
          <a:endParaRPr lang="en-US"/>
        </a:p>
      </dgm:t>
    </dgm:pt>
    <dgm:pt modelId="{6704ED51-B173-9142-877C-E46DCA5DCC31}" type="pres">
      <dgm:prSet presAssocID="{08F275F1-B76D-D945-B195-7197B5A649B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497CE-B1E7-284C-ADE1-4FEF09164CAC}" type="pres">
      <dgm:prSet presAssocID="{08F275F1-B76D-D945-B195-7197B5A649B9}" presName="tile3" presStyleLbl="node1" presStyleIdx="2" presStyleCnt="4"/>
      <dgm:spPr/>
      <dgm:t>
        <a:bodyPr/>
        <a:lstStyle/>
        <a:p>
          <a:endParaRPr lang="en-US"/>
        </a:p>
      </dgm:t>
    </dgm:pt>
    <dgm:pt modelId="{D1EB53A0-B499-CE45-A501-08A0037D3AC6}" type="pres">
      <dgm:prSet presAssocID="{08F275F1-B76D-D945-B195-7197B5A649B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0E6E9-E325-6947-A874-6A8DF644A5AD}" type="pres">
      <dgm:prSet presAssocID="{08F275F1-B76D-D945-B195-7197B5A649B9}" presName="tile4" presStyleLbl="node1" presStyleIdx="3" presStyleCnt="4"/>
      <dgm:spPr/>
      <dgm:t>
        <a:bodyPr/>
        <a:lstStyle/>
        <a:p>
          <a:endParaRPr lang="en-US"/>
        </a:p>
      </dgm:t>
    </dgm:pt>
    <dgm:pt modelId="{EE59A0C8-FFEA-8D44-9281-D679E8561FC3}" type="pres">
      <dgm:prSet presAssocID="{08F275F1-B76D-D945-B195-7197B5A649B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99E43-AB05-644E-B0D8-38DD6B172BD9}" type="pres">
      <dgm:prSet presAssocID="{08F275F1-B76D-D945-B195-7197B5A649B9}" presName="centerTile" presStyleLbl="fgShp" presStyleIdx="0" presStyleCnt="1" custScaleX="239511" custLinFactNeighborX="-3" custLinFactNeighborY="30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E0970A9-FCB2-4A42-BE16-4648D0178F28}" type="presOf" srcId="{391BBBC7-9EC7-4B48-894A-9A470E76AC76}" destId="{663497CE-B1E7-284C-ADE1-4FEF09164CAC}" srcOrd="0" destOrd="0" presId="urn:microsoft.com/office/officeart/2005/8/layout/matrix1"/>
    <dgm:cxn modelId="{1B5C1AF9-6FB8-5D4D-B49B-9B1B8168DE46}" type="presOf" srcId="{85FA8E72-CEA4-AC44-87AC-4DC69C3732F9}" destId="{6E61584E-7615-F942-896A-C2C60363AEF2}" srcOrd="0" destOrd="0" presId="urn:microsoft.com/office/officeart/2005/8/layout/matrix1"/>
    <dgm:cxn modelId="{D49F279D-24A8-AF43-A76A-53B241F62FFB}" type="presOf" srcId="{9AD8B710-0CF2-3A42-9018-652C72ADBD10}" destId="{255AFE01-FCD4-494E-8695-D8CBBF7A7C18}" srcOrd="0" destOrd="0" presId="urn:microsoft.com/office/officeart/2005/8/layout/matrix1"/>
    <dgm:cxn modelId="{0A345CF4-2CF0-C048-BE52-558BB2E62A84}" srcId="{7DFB3E55-DCAC-FD4B-B1D3-382205659BC7}" destId="{9AD8B710-0CF2-3A42-9018-652C72ADBD10}" srcOrd="1" destOrd="0" parTransId="{3416C1A1-92C1-9A4E-B0F1-C0BC951A9938}" sibTransId="{7ADE6456-65BD-6C4E-9800-A1603D8021E2}"/>
    <dgm:cxn modelId="{F7AD736F-AE58-6944-8EF4-0878788F4AD9}" type="presOf" srcId="{391BBBC7-9EC7-4B48-894A-9A470E76AC76}" destId="{D1EB53A0-B499-CE45-A501-08A0037D3AC6}" srcOrd="1" destOrd="0" presId="urn:microsoft.com/office/officeart/2005/8/layout/matrix1"/>
    <dgm:cxn modelId="{B3D32C88-30B1-AB43-8004-4BD4AFCB1CC1}" type="presOf" srcId="{85FA8E72-CEA4-AC44-87AC-4DC69C3732F9}" destId="{7797D0A1-3519-DC44-AEFC-9D1396628406}" srcOrd="1" destOrd="0" presId="urn:microsoft.com/office/officeart/2005/8/layout/matrix1"/>
    <dgm:cxn modelId="{FB61EDE2-C132-D543-8D1C-BCB5FC458AD8}" srcId="{7DFB3E55-DCAC-FD4B-B1D3-382205659BC7}" destId="{0567AE24-A01B-9744-A9EF-73B7CEEF48A1}" srcOrd="3" destOrd="0" parTransId="{36F4220E-F127-114E-B64E-F67A295026F0}" sibTransId="{2EEBBFAF-AE2E-5347-8ED1-2873F5C99035}"/>
    <dgm:cxn modelId="{F9A9C998-D5C3-0641-9831-1492DA724660}" type="presOf" srcId="{08F275F1-B76D-D945-B195-7197B5A649B9}" destId="{6B71878C-4ADD-F441-B4BD-C2CABA02CCC9}" srcOrd="0" destOrd="0" presId="urn:microsoft.com/office/officeart/2005/8/layout/matrix1"/>
    <dgm:cxn modelId="{4748D583-E51D-0049-9EA9-1D926AF24D52}" srcId="{7DFB3E55-DCAC-FD4B-B1D3-382205659BC7}" destId="{391BBBC7-9EC7-4B48-894A-9A470E76AC76}" srcOrd="2" destOrd="0" parTransId="{2995ECE1-0A5D-1543-B6D6-ACAE53851CFD}" sibTransId="{6BE71516-FD26-2843-930F-EC99FF2C68DD}"/>
    <dgm:cxn modelId="{E7C819E0-2F56-9640-A831-784F4BB93232}" srcId="{08F275F1-B76D-D945-B195-7197B5A649B9}" destId="{7DFB3E55-DCAC-FD4B-B1D3-382205659BC7}" srcOrd="0" destOrd="0" parTransId="{D1291419-0DAE-7849-A9D0-45597161B6B7}" sibTransId="{E030704D-E254-8749-8D01-C9A799DAA38A}"/>
    <dgm:cxn modelId="{74013674-F6F9-BF48-854E-39D1F19FCEB6}" type="presOf" srcId="{9AD8B710-0CF2-3A42-9018-652C72ADBD10}" destId="{6704ED51-B173-9142-877C-E46DCA5DCC31}" srcOrd="1" destOrd="0" presId="urn:microsoft.com/office/officeart/2005/8/layout/matrix1"/>
    <dgm:cxn modelId="{8AA726C7-7553-7C4A-BC77-93C4AC595577}" type="presOf" srcId="{7DFB3E55-DCAC-FD4B-B1D3-382205659BC7}" destId="{B2399E43-AB05-644E-B0D8-38DD6B172BD9}" srcOrd="0" destOrd="0" presId="urn:microsoft.com/office/officeart/2005/8/layout/matrix1"/>
    <dgm:cxn modelId="{E51BBCC6-1063-D14E-8DD7-C5EA55EC0271}" type="presOf" srcId="{0567AE24-A01B-9744-A9EF-73B7CEEF48A1}" destId="{CC20E6E9-E325-6947-A874-6A8DF644A5AD}" srcOrd="0" destOrd="0" presId="urn:microsoft.com/office/officeart/2005/8/layout/matrix1"/>
    <dgm:cxn modelId="{213C08D2-FE78-2140-B77E-9623A3D59131}" srcId="{7DFB3E55-DCAC-FD4B-B1D3-382205659BC7}" destId="{85FA8E72-CEA4-AC44-87AC-4DC69C3732F9}" srcOrd="0" destOrd="0" parTransId="{2E99C680-0222-AB4D-A864-CFA66C07B253}" sibTransId="{E18458AD-13EE-4F46-A929-8CF95AA59CF9}"/>
    <dgm:cxn modelId="{845D488B-7F1B-9A43-9256-37A24F2E4EF7}" type="presOf" srcId="{0567AE24-A01B-9744-A9EF-73B7CEEF48A1}" destId="{EE59A0C8-FFEA-8D44-9281-D679E8561FC3}" srcOrd="1" destOrd="0" presId="urn:microsoft.com/office/officeart/2005/8/layout/matrix1"/>
    <dgm:cxn modelId="{D1D58B86-FD0B-584B-A538-1781C97C9852}" type="presParOf" srcId="{6B71878C-4ADD-F441-B4BD-C2CABA02CCC9}" destId="{717086D9-7678-DB4F-B8D0-2AE5352309B3}" srcOrd="0" destOrd="0" presId="urn:microsoft.com/office/officeart/2005/8/layout/matrix1"/>
    <dgm:cxn modelId="{A8ECF931-1D67-9844-A475-905FCC9B3479}" type="presParOf" srcId="{717086D9-7678-DB4F-B8D0-2AE5352309B3}" destId="{6E61584E-7615-F942-896A-C2C60363AEF2}" srcOrd="0" destOrd="0" presId="urn:microsoft.com/office/officeart/2005/8/layout/matrix1"/>
    <dgm:cxn modelId="{62ED5143-E66D-A043-A441-ACC4F82CFD05}" type="presParOf" srcId="{717086D9-7678-DB4F-B8D0-2AE5352309B3}" destId="{7797D0A1-3519-DC44-AEFC-9D1396628406}" srcOrd="1" destOrd="0" presId="urn:microsoft.com/office/officeart/2005/8/layout/matrix1"/>
    <dgm:cxn modelId="{8BF6304B-2A4F-2D47-BA2A-6D5218D7799E}" type="presParOf" srcId="{717086D9-7678-DB4F-B8D0-2AE5352309B3}" destId="{255AFE01-FCD4-494E-8695-D8CBBF7A7C18}" srcOrd="2" destOrd="0" presId="urn:microsoft.com/office/officeart/2005/8/layout/matrix1"/>
    <dgm:cxn modelId="{19412917-FBE9-8D47-ACD4-D2D9B7B33D6E}" type="presParOf" srcId="{717086D9-7678-DB4F-B8D0-2AE5352309B3}" destId="{6704ED51-B173-9142-877C-E46DCA5DCC31}" srcOrd="3" destOrd="0" presId="urn:microsoft.com/office/officeart/2005/8/layout/matrix1"/>
    <dgm:cxn modelId="{68E1D1DC-00D0-F24C-9849-171C14A592F7}" type="presParOf" srcId="{717086D9-7678-DB4F-B8D0-2AE5352309B3}" destId="{663497CE-B1E7-284C-ADE1-4FEF09164CAC}" srcOrd="4" destOrd="0" presId="urn:microsoft.com/office/officeart/2005/8/layout/matrix1"/>
    <dgm:cxn modelId="{B1C90017-3A0F-5C4A-8645-60A7E2DE400C}" type="presParOf" srcId="{717086D9-7678-DB4F-B8D0-2AE5352309B3}" destId="{D1EB53A0-B499-CE45-A501-08A0037D3AC6}" srcOrd="5" destOrd="0" presId="urn:microsoft.com/office/officeart/2005/8/layout/matrix1"/>
    <dgm:cxn modelId="{CE9DB50B-DE0E-3241-A37F-E9A7C1E2B0EE}" type="presParOf" srcId="{717086D9-7678-DB4F-B8D0-2AE5352309B3}" destId="{CC20E6E9-E325-6947-A874-6A8DF644A5AD}" srcOrd="6" destOrd="0" presId="urn:microsoft.com/office/officeart/2005/8/layout/matrix1"/>
    <dgm:cxn modelId="{2DD662B7-1745-E845-972A-F381F1F1FD7A}" type="presParOf" srcId="{717086D9-7678-DB4F-B8D0-2AE5352309B3}" destId="{EE59A0C8-FFEA-8D44-9281-D679E8561FC3}" srcOrd="7" destOrd="0" presId="urn:microsoft.com/office/officeart/2005/8/layout/matrix1"/>
    <dgm:cxn modelId="{DBABF534-E4FA-F24F-8F4D-1EEB891BF125}" type="presParOf" srcId="{6B71878C-4ADD-F441-B4BD-C2CABA02CCC9}" destId="{B2399E43-AB05-644E-B0D8-38DD6B172B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8F8385-298E-9849-B7D9-1401AA0CCEE6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85F3C5-323E-EA48-879D-2167FCA4FECA}">
      <dgm:prSet phldrT="[Text]" custT="1"/>
      <dgm:spPr/>
      <dgm:t>
        <a:bodyPr/>
        <a:lstStyle/>
        <a:p>
          <a:r>
            <a:rPr lang="en-US" sz="1600" dirty="0" smtClean="0"/>
            <a:t>Sensation </a:t>
          </a:r>
          <a:endParaRPr lang="en-US" sz="1600" dirty="0"/>
        </a:p>
      </dgm:t>
    </dgm:pt>
    <dgm:pt modelId="{5E5EE54A-9A60-BA47-B127-A3B5B2E96236}" type="parTrans" cxnId="{81865220-FC08-1541-8DB3-8E8CBACBE807}">
      <dgm:prSet/>
      <dgm:spPr/>
      <dgm:t>
        <a:bodyPr/>
        <a:lstStyle/>
        <a:p>
          <a:endParaRPr lang="en-US" sz="2800"/>
        </a:p>
      </dgm:t>
    </dgm:pt>
    <dgm:pt modelId="{087D43E3-81DF-7F4C-8E67-9F972F2F32E5}" type="sibTrans" cxnId="{81865220-FC08-1541-8DB3-8E8CBACBE807}">
      <dgm:prSet/>
      <dgm:spPr/>
      <dgm:t>
        <a:bodyPr/>
        <a:lstStyle/>
        <a:p>
          <a:endParaRPr lang="en-US" sz="2800"/>
        </a:p>
      </dgm:t>
    </dgm:pt>
    <dgm:pt modelId="{8BB8523A-8928-C048-946C-9F2670F70BF4}">
      <dgm:prSet phldrT="[Text]" custT="1"/>
      <dgm:spPr/>
      <dgm:t>
        <a:bodyPr/>
        <a:lstStyle/>
        <a:p>
          <a:r>
            <a:rPr lang="en-US" sz="1600" dirty="0" smtClean="0"/>
            <a:t>Awareness</a:t>
          </a:r>
          <a:endParaRPr lang="en-US" sz="1600" dirty="0"/>
        </a:p>
      </dgm:t>
    </dgm:pt>
    <dgm:pt modelId="{1B978E2E-FFE1-BB4D-B825-A45A9971DA8E}" type="parTrans" cxnId="{8C10D777-6DEF-5D4F-A72D-2A7364BA35B5}">
      <dgm:prSet/>
      <dgm:spPr/>
      <dgm:t>
        <a:bodyPr/>
        <a:lstStyle/>
        <a:p>
          <a:endParaRPr lang="en-US" sz="2800"/>
        </a:p>
      </dgm:t>
    </dgm:pt>
    <dgm:pt modelId="{1C37305A-A39B-9240-8335-E6A2251C6AFE}" type="sibTrans" cxnId="{8C10D777-6DEF-5D4F-A72D-2A7364BA35B5}">
      <dgm:prSet/>
      <dgm:spPr/>
      <dgm:t>
        <a:bodyPr/>
        <a:lstStyle/>
        <a:p>
          <a:endParaRPr lang="en-US" sz="2800"/>
        </a:p>
      </dgm:t>
    </dgm:pt>
    <dgm:pt modelId="{7C579017-80A0-EE46-A8BD-24FB86A6142F}">
      <dgm:prSet phldrT="[Text]" custT="1"/>
      <dgm:spPr/>
      <dgm:t>
        <a:bodyPr/>
        <a:lstStyle/>
        <a:p>
          <a:r>
            <a:rPr lang="en-US" sz="1600" dirty="0" smtClean="0"/>
            <a:t>Energy Mobilization</a:t>
          </a:r>
          <a:endParaRPr lang="en-US" sz="1600" dirty="0"/>
        </a:p>
      </dgm:t>
    </dgm:pt>
    <dgm:pt modelId="{FFE2AC09-9056-A843-AEA1-37B125693C0E}" type="parTrans" cxnId="{3126A717-3B75-7545-A143-59C31F154E93}">
      <dgm:prSet/>
      <dgm:spPr/>
      <dgm:t>
        <a:bodyPr/>
        <a:lstStyle/>
        <a:p>
          <a:endParaRPr lang="en-US" sz="2800"/>
        </a:p>
      </dgm:t>
    </dgm:pt>
    <dgm:pt modelId="{A21DEB28-C337-614D-92EB-8CCD6D16A46E}" type="sibTrans" cxnId="{3126A717-3B75-7545-A143-59C31F154E93}">
      <dgm:prSet/>
      <dgm:spPr/>
      <dgm:t>
        <a:bodyPr/>
        <a:lstStyle/>
        <a:p>
          <a:endParaRPr lang="en-US" sz="2800"/>
        </a:p>
      </dgm:t>
    </dgm:pt>
    <dgm:pt modelId="{7CF8C828-93C4-A34B-8B33-AB7A75F104E9}">
      <dgm:prSet phldrT="[Text]" custT="1"/>
      <dgm:spPr/>
      <dgm:t>
        <a:bodyPr/>
        <a:lstStyle/>
        <a:p>
          <a:r>
            <a:rPr lang="en-US" sz="1600" dirty="0" smtClean="0"/>
            <a:t>Action</a:t>
          </a:r>
          <a:endParaRPr lang="en-US" sz="1600" dirty="0"/>
        </a:p>
      </dgm:t>
    </dgm:pt>
    <dgm:pt modelId="{EBAC923C-D92F-4440-8668-D9A473286C94}" type="parTrans" cxnId="{2A93A328-6AB9-2140-8E95-D2D0DC1B3B08}">
      <dgm:prSet/>
      <dgm:spPr/>
      <dgm:t>
        <a:bodyPr/>
        <a:lstStyle/>
        <a:p>
          <a:endParaRPr lang="en-US" sz="2800"/>
        </a:p>
      </dgm:t>
    </dgm:pt>
    <dgm:pt modelId="{0E178913-BDFC-7242-BDF9-8F06391B5A79}" type="sibTrans" cxnId="{2A93A328-6AB9-2140-8E95-D2D0DC1B3B08}">
      <dgm:prSet/>
      <dgm:spPr/>
      <dgm:t>
        <a:bodyPr/>
        <a:lstStyle/>
        <a:p>
          <a:endParaRPr lang="en-US" sz="2800"/>
        </a:p>
      </dgm:t>
    </dgm:pt>
    <dgm:pt modelId="{44F37096-1945-AE4B-873B-FA472DECC420}">
      <dgm:prSet phldrT="[Text]" custT="1"/>
      <dgm:spPr/>
      <dgm:t>
        <a:bodyPr/>
        <a:lstStyle/>
        <a:p>
          <a:r>
            <a:rPr lang="en-US" sz="1600" dirty="0" smtClean="0"/>
            <a:t>Contact</a:t>
          </a:r>
          <a:endParaRPr lang="en-US" sz="1600" dirty="0"/>
        </a:p>
      </dgm:t>
    </dgm:pt>
    <dgm:pt modelId="{98D8632D-EDDA-1241-AC46-D25093FFF109}" type="parTrans" cxnId="{D748A9AD-EC1C-A84B-8E50-8F220DA2723A}">
      <dgm:prSet/>
      <dgm:spPr/>
      <dgm:t>
        <a:bodyPr/>
        <a:lstStyle/>
        <a:p>
          <a:endParaRPr lang="en-US" sz="2800"/>
        </a:p>
      </dgm:t>
    </dgm:pt>
    <dgm:pt modelId="{E350AC9E-080D-E349-89F3-2C930381C272}" type="sibTrans" cxnId="{D748A9AD-EC1C-A84B-8E50-8F220DA2723A}">
      <dgm:prSet/>
      <dgm:spPr/>
      <dgm:t>
        <a:bodyPr/>
        <a:lstStyle/>
        <a:p>
          <a:endParaRPr lang="en-US" sz="2800"/>
        </a:p>
      </dgm:t>
    </dgm:pt>
    <dgm:pt modelId="{7041661D-3838-1A48-8F2C-EDB40F4928FC}">
      <dgm:prSet phldrT="[Text]" custT="1"/>
      <dgm:spPr/>
      <dgm:t>
        <a:bodyPr/>
        <a:lstStyle/>
        <a:p>
          <a:r>
            <a:rPr lang="en-US" sz="1600" dirty="0" smtClean="0"/>
            <a:t>Resolution Closure</a:t>
          </a:r>
          <a:endParaRPr lang="en-US" sz="1600" dirty="0"/>
        </a:p>
      </dgm:t>
    </dgm:pt>
    <dgm:pt modelId="{FFAE827B-8151-B840-A9F6-4AD07E19E335}" type="parTrans" cxnId="{AF4D652E-0B5F-D644-AFB2-98FA88C68822}">
      <dgm:prSet/>
      <dgm:spPr/>
      <dgm:t>
        <a:bodyPr/>
        <a:lstStyle/>
        <a:p>
          <a:endParaRPr lang="en-US" sz="2800"/>
        </a:p>
      </dgm:t>
    </dgm:pt>
    <dgm:pt modelId="{C43458AD-0F91-364F-AA9A-0FCF8559D3A5}" type="sibTrans" cxnId="{AF4D652E-0B5F-D644-AFB2-98FA88C68822}">
      <dgm:prSet/>
      <dgm:spPr/>
      <dgm:t>
        <a:bodyPr/>
        <a:lstStyle/>
        <a:p>
          <a:endParaRPr lang="en-US" sz="2800"/>
        </a:p>
      </dgm:t>
    </dgm:pt>
    <dgm:pt modelId="{1D43181E-F020-2F4B-877F-509DF122B9E7}">
      <dgm:prSet phldrT="[Text]" custT="1"/>
      <dgm:spPr/>
      <dgm:t>
        <a:bodyPr/>
        <a:lstStyle/>
        <a:p>
          <a:r>
            <a:rPr lang="en-US" sz="1600" dirty="0" smtClean="0"/>
            <a:t>Withdrawal of Attention</a:t>
          </a:r>
          <a:endParaRPr lang="en-US" sz="1600" dirty="0"/>
        </a:p>
      </dgm:t>
    </dgm:pt>
    <dgm:pt modelId="{73E78DD2-5C7F-7547-A55E-9ADABDCA7455}" type="parTrans" cxnId="{8B4102D6-FD7F-3D44-BDF6-B7C72109D74F}">
      <dgm:prSet/>
      <dgm:spPr/>
      <dgm:t>
        <a:bodyPr/>
        <a:lstStyle/>
        <a:p>
          <a:endParaRPr lang="en-US" sz="2800"/>
        </a:p>
      </dgm:t>
    </dgm:pt>
    <dgm:pt modelId="{36674C06-A9BA-1E4C-998D-5D7FD2B4F5ED}" type="sibTrans" cxnId="{8B4102D6-FD7F-3D44-BDF6-B7C72109D74F}">
      <dgm:prSet/>
      <dgm:spPr/>
      <dgm:t>
        <a:bodyPr/>
        <a:lstStyle/>
        <a:p>
          <a:endParaRPr lang="en-US" sz="2800"/>
        </a:p>
      </dgm:t>
    </dgm:pt>
    <dgm:pt modelId="{1946A1D2-2F4C-804F-870E-DE1277896DAC}" type="pres">
      <dgm:prSet presAssocID="{D08F8385-298E-9849-B7D9-1401AA0CCE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3C775-189D-3F4B-8E0D-6BAE296D2596}" type="pres">
      <dgm:prSet presAssocID="{0985F3C5-323E-EA48-879D-2167FCA4FECA}" presName="dummy" presStyleCnt="0"/>
      <dgm:spPr/>
    </dgm:pt>
    <dgm:pt modelId="{A2E9521B-CD31-4546-8280-6B69E7240E93}" type="pres">
      <dgm:prSet presAssocID="{0985F3C5-323E-EA48-879D-2167FCA4FECA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A5824-5B13-BB47-962E-1FB14EE99300}" type="pres">
      <dgm:prSet presAssocID="{087D43E3-81DF-7F4C-8E67-9F972F2F32E5}" presName="sibTrans" presStyleLbl="node1" presStyleIdx="0" presStyleCnt="7"/>
      <dgm:spPr/>
      <dgm:t>
        <a:bodyPr/>
        <a:lstStyle/>
        <a:p>
          <a:endParaRPr lang="en-US"/>
        </a:p>
      </dgm:t>
    </dgm:pt>
    <dgm:pt modelId="{6C130C09-5B2C-1B4A-B071-CEC38E897E24}" type="pres">
      <dgm:prSet presAssocID="{8BB8523A-8928-C048-946C-9F2670F70BF4}" presName="dummy" presStyleCnt="0"/>
      <dgm:spPr/>
    </dgm:pt>
    <dgm:pt modelId="{61A86952-04D1-3049-860D-658EEF5EBCAE}" type="pres">
      <dgm:prSet presAssocID="{8BB8523A-8928-C048-946C-9F2670F70BF4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76680-E417-7445-A32C-6733E710E80F}" type="pres">
      <dgm:prSet presAssocID="{1C37305A-A39B-9240-8335-E6A2251C6AFE}" presName="sibTrans" presStyleLbl="node1" presStyleIdx="1" presStyleCnt="7"/>
      <dgm:spPr/>
      <dgm:t>
        <a:bodyPr/>
        <a:lstStyle/>
        <a:p>
          <a:endParaRPr lang="en-US"/>
        </a:p>
      </dgm:t>
    </dgm:pt>
    <dgm:pt modelId="{5F4A4F77-16AD-484D-96FF-714378D35B53}" type="pres">
      <dgm:prSet presAssocID="{7C579017-80A0-EE46-A8BD-24FB86A6142F}" presName="dummy" presStyleCnt="0"/>
      <dgm:spPr/>
    </dgm:pt>
    <dgm:pt modelId="{D08E9A0C-8988-8E43-ACFB-6430A47787B1}" type="pres">
      <dgm:prSet presAssocID="{7C579017-80A0-EE46-A8BD-24FB86A6142F}" presName="node" presStyleLbl="revTx" presStyleIdx="2" presStyleCnt="7" custScaleX="143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352A2-5E44-6B4A-A796-DC008076AB81}" type="pres">
      <dgm:prSet presAssocID="{A21DEB28-C337-614D-92EB-8CCD6D16A46E}" presName="sibTrans" presStyleLbl="node1" presStyleIdx="2" presStyleCnt="7"/>
      <dgm:spPr/>
      <dgm:t>
        <a:bodyPr/>
        <a:lstStyle/>
        <a:p>
          <a:endParaRPr lang="en-US"/>
        </a:p>
      </dgm:t>
    </dgm:pt>
    <dgm:pt modelId="{9927F07C-8DAC-D047-A862-21F3487EABBC}" type="pres">
      <dgm:prSet presAssocID="{7CF8C828-93C4-A34B-8B33-AB7A75F104E9}" presName="dummy" presStyleCnt="0"/>
      <dgm:spPr/>
    </dgm:pt>
    <dgm:pt modelId="{6BE540ED-E032-B443-920A-CEF5F839E2D7}" type="pres">
      <dgm:prSet presAssocID="{7CF8C828-93C4-A34B-8B33-AB7A75F104E9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AB5B3-81B3-2749-8FDF-AAF2880C0143}" type="pres">
      <dgm:prSet presAssocID="{0E178913-BDFC-7242-BDF9-8F06391B5A79}" presName="sibTrans" presStyleLbl="node1" presStyleIdx="3" presStyleCnt="7"/>
      <dgm:spPr/>
      <dgm:t>
        <a:bodyPr/>
        <a:lstStyle/>
        <a:p>
          <a:endParaRPr lang="en-US"/>
        </a:p>
      </dgm:t>
    </dgm:pt>
    <dgm:pt modelId="{9454A8C1-9FCA-F84E-90F1-0B051E4A1FF6}" type="pres">
      <dgm:prSet presAssocID="{44F37096-1945-AE4B-873B-FA472DECC420}" presName="dummy" presStyleCnt="0"/>
      <dgm:spPr/>
    </dgm:pt>
    <dgm:pt modelId="{CE71CDDF-4EEA-1E46-A719-E156694845C6}" type="pres">
      <dgm:prSet presAssocID="{44F37096-1945-AE4B-873B-FA472DECC420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33D04-42D9-AE4F-8844-2CB201BF2FE9}" type="pres">
      <dgm:prSet presAssocID="{E350AC9E-080D-E349-89F3-2C930381C272}" presName="sibTrans" presStyleLbl="node1" presStyleIdx="4" presStyleCnt="7"/>
      <dgm:spPr/>
      <dgm:t>
        <a:bodyPr/>
        <a:lstStyle/>
        <a:p>
          <a:endParaRPr lang="en-US"/>
        </a:p>
      </dgm:t>
    </dgm:pt>
    <dgm:pt modelId="{2A9356E0-D4A6-C242-8F7D-1D87BBC85999}" type="pres">
      <dgm:prSet presAssocID="{7041661D-3838-1A48-8F2C-EDB40F4928FC}" presName="dummy" presStyleCnt="0"/>
      <dgm:spPr/>
    </dgm:pt>
    <dgm:pt modelId="{0CF7AAEF-9083-014F-A288-6815BBC8B787}" type="pres">
      <dgm:prSet presAssocID="{7041661D-3838-1A48-8F2C-EDB40F4928FC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FFC49-264E-D043-8EC8-4E381FDC939E}" type="pres">
      <dgm:prSet presAssocID="{C43458AD-0F91-364F-AA9A-0FCF8559D3A5}" presName="sibTrans" presStyleLbl="node1" presStyleIdx="5" presStyleCnt="7"/>
      <dgm:spPr/>
      <dgm:t>
        <a:bodyPr/>
        <a:lstStyle/>
        <a:p>
          <a:endParaRPr lang="en-US"/>
        </a:p>
      </dgm:t>
    </dgm:pt>
    <dgm:pt modelId="{1AB48857-C8C7-1940-A0D3-ED335D57E5F8}" type="pres">
      <dgm:prSet presAssocID="{1D43181E-F020-2F4B-877F-509DF122B9E7}" presName="dummy" presStyleCnt="0"/>
      <dgm:spPr/>
    </dgm:pt>
    <dgm:pt modelId="{EA958EBD-84DF-AA41-8293-836ABC1B8F68}" type="pres">
      <dgm:prSet presAssocID="{1D43181E-F020-2F4B-877F-509DF122B9E7}" presName="node" presStyleLbl="revTx" presStyleIdx="6" presStyleCnt="7" custScaleX="142128" custScaleY="108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64C0E-2D93-B345-B46F-2786C5C41ABF}" type="pres">
      <dgm:prSet presAssocID="{36674C06-A9BA-1E4C-998D-5D7FD2B4F5ED}" presName="sibTrans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A39CAA78-4802-5048-A5DE-1A6C58914349}" type="presOf" srcId="{44F37096-1945-AE4B-873B-FA472DECC420}" destId="{CE71CDDF-4EEA-1E46-A719-E156694845C6}" srcOrd="0" destOrd="0" presId="urn:microsoft.com/office/officeart/2005/8/layout/cycle1"/>
    <dgm:cxn modelId="{8B4102D6-FD7F-3D44-BDF6-B7C72109D74F}" srcId="{D08F8385-298E-9849-B7D9-1401AA0CCEE6}" destId="{1D43181E-F020-2F4B-877F-509DF122B9E7}" srcOrd="6" destOrd="0" parTransId="{73E78DD2-5C7F-7547-A55E-9ADABDCA7455}" sibTransId="{36674C06-A9BA-1E4C-998D-5D7FD2B4F5ED}"/>
    <dgm:cxn modelId="{DD3C991F-4280-764D-A67E-DBB6C1A8CFD2}" type="presOf" srcId="{A21DEB28-C337-614D-92EB-8CCD6D16A46E}" destId="{C12352A2-5E44-6B4A-A796-DC008076AB81}" srcOrd="0" destOrd="0" presId="urn:microsoft.com/office/officeart/2005/8/layout/cycle1"/>
    <dgm:cxn modelId="{6063B78B-30C6-5146-9250-9CB24A04B5AF}" type="presOf" srcId="{0E178913-BDFC-7242-BDF9-8F06391B5A79}" destId="{147AB5B3-81B3-2749-8FDF-AAF2880C0143}" srcOrd="0" destOrd="0" presId="urn:microsoft.com/office/officeart/2005/8/layout/cycle1"/>
    <dgm:cxn modelId="{04261189-C336-8947-A4BC-18E8CF0E31B7}" type="presOf" srcId="{0985F3C5-323E-EA48-879D-2167FCA4FECA}" destId="{A2E9521B-CD31-4546-8280-6B69E7240E93}" srcOrd="0" destOrd="0" presId="urn:microsoft.com/office/officeart/2005/8/layout/cycle1"/>
    <dgm:cxn modelId="{3126A717-3B75-7545-A143-59C31F154E93}" srcId="{D08F8385-298E-9849-B7D9-1401AA0CCEE6}" destId="{7C579017-80A0-EE46-A8BD-24FB86A6142F}" srcOrd="2" destOrd="0" parTransId="{FFE2AC09-9056-A843-AEA1-37B125693C0E}" sibTransId="{A21DEB28-C337-614D-92EB-8CCD6D16A46E}"/>
    <dgm:cxn modelId="{8C10D777-6DEF-5D4F-A72D-2A7364BA35B5}" srcId="{D08F8385-298E-9849-B7D9-1401AA0CCEE6}" destId="{8BB8523A-8928-C048-946C-9F2670F70BF4}" srcOrd="1" destOrd="0" parTransId="{1B978E2E-FFE1-BB4D-B825-A45A9971DA8E}" sibTransId="{1C37305A-A39B-9240-8335-E6A2251C6AFE}"/>
    <dgm:cxn modelId="{2A93A328-6AB9-2140-8E95-D2D0DC1B3B08}" srcId="{D08F8385-298E-9849-B7D9-1401AA0CCEE6}" destId="{7CF8C828-93C4-A34B-8B33-AB7A75F104E9}" srcOrd="3" destOrd="0" parTransId="{EBAC923C-D92F-4440-8668-D9A473286C94}" sibTransId="{0E178913-BDFC-7242-BDF9-8F06391B5A79}"/>
    <dgm:cxn modelId="{0F14E5A9-AAA3-CC4E-8219-C868E62D5C13}" type="presOf" srcId="{7CF8C828-93C4-A34B-8B33-AB7A75F104E9}" destId="{6BE540ED-E032-B443-920A-CEF5F839E2D7}" srcOrd="0" destOrd="0" presId="urn:microsoft.com/office/officeart/2005/8/layout/cycle1"/>
    <dgm:cxn modelId="{7A94B724-C051-8D49-9038-B45435D74BCC}" type="presOf" srcId="{C43458AD-0F91-364F-AA9A-0FCF8559D3A5}" destId="{19BFFC49-264E-D043-8EC8-4E381FDC939E}" srcOrd="0" destOrd="0" presId="urn:microsoft.com/office/officeart/2005/8/layout/cycle1"/>
    <dgm:cxn modelId="{F79583F0-5CE5-4642-B06D-93B350EA5734}" type="presOf" srcId="{7041661D-3838-1A48-8F2C-EDB40F4928FC}" destId="{0CF7AAEF-9083-014F-A288-6815BBC8B787}" srcOrd="0" destOrd="0" presId="urn:microsoft.com/office/officeart/2005/8/layout/cycle1"/>
    <dgm:cxn modelId="{81865220-FC08-1541-8DB3-8E8CBACBE807}" srcId="{D08F8385-298E-9849-B7D9-1401AA0CCEE6}" destId="{0985F3C5-323E-EA48-879D-2167FCA4FECA}" srcOrd="0" destOrd="0" parTransId="{5E5EE54A-9A60-BA47-B127-A3B5B2E96236}" sibTransId="{087D43E3-81DF-7F4C-8E67-9F972F2F32E5}"/>
    <dgm:cxn modelId="{8433DBC4-59B7-204C-96DF-90B6F25C6FA2}" type="presOf" srcId="{1C37305A-A39B-9240-8335-E6A2251C6AFE}" destId="{A6C76680-E417-7445-A32C-6733E710E80F}" srcOrd="0" destOrd="0" presId="urn:microsoft.com/office/officeart/2005/8/layout/cycle1"/>
    <dgm:cxn modelId="{B6507640-95E2-F54B-8091-717F9CEF7257}" type="presOf" srcId="{E350AC9E-080D-E349-89F3-2C930381C272}" destId="{29733D04-42D9-AE4F-8844-2CB201BF2FE9}" srcOrd="0" destOrd="0" presId="urn:microsoft.com/office/officeart/2005/8/layout/cycle1"/>
    <dgm:cxn modelId="{E97A523D-8693-B040-894B-2A109D36A904}" type="presOf" srcId="{8BB8523A-8928-C048-946C-9F2670F70BF4}" destId="{61A86952-04D1-3049-860D-658EEF5EBCAE}" srcOrd="0" destOrd="0" presId="urn:microsoft.com/office/officeart/2005/8/layout/cycle1"/>
    <dgm:cxn modelId="{A9B212E9-7C6C-0442-AC97-CFF1A46EEF2D}" type="presOf" srcId="{7C579017-80A0-EE46-A8BD-24FB86A6142F}" destId="{D08E9A0C-8988-8E43-ACFB-6430A47787B1}" srcOrd="0" destOrd="0" presId="urn:microsoft.com/office/officeart/2005/8/layout/cycle1"/>
    <dgm:cxn modelId="{2E41275A-5CF3-8F4B-96EA-B4ABAC6F087B}" type="presOf" srcId="{087D43E3-81DF-7F4C-8E67-9F972F2F32E5}" destId="{210A5824-5B13-BB47-962E-1FB14EE99300}" srcOrd="0" destOrd="0" presId="urn:microsoft.com/office/officeart/2005/8/layout/cycle1"/>
    <dgm:cxn modelId="{4C98E8F0-08E7-5846-BD60-CC39F9F2C7B9}" type="presOf" srcId="{36674C06-A9BA-1E4C-998D-5D7FD2B4F5ED}" destId="{41364C0E-2D93-B345-B46F-2786C5C41ABF}" srcOrd="0" destOrd="0" presId="urn:microsoft.com/office/officeart/2005/8/layout/cycle1"/>
    <dgm:cxn modelId="{1C583C70-F195-C045-A529-C5DB899360EC}" type="presOf" srcId="{D08F8385-298E-9849-B7D9-1401AA0CCEE6}" destId="{1946A1D2-2F4C-804F-870E-DE1277896DAC}" srcOrd="0" destOrd="0" presId="urn:microsoft.com/office/officeart/2005/8/layout/cycle1"/>
    <dgm:cxn modelId="{F6140987-6FAF-7545-9FDD-104F0D608B75}" type="presOf" srcId="{1D43181E-F020-2F4B-877F-509DF122B9E7}" destId="{EA958EBD-84DF-AA41-8293-836ABC1B8F68}" srcOrd="0" destOrd="0" presId="urn:microsoft.com/office/officeart/2005/8/layout/cycle1"/>
    <dgm:cxn modelId="{D748A9AD-EC1C-A84B-8E50-8F220DA2723A}" srcId="{D08F8385-298E-9849-B7D9-1401AA0CCEE6}" destId="{44F37096-1945-AE4B-873B-FA472DECC420}" srcOrd="4" destOrd="0" parTransId="{98D8632D-EDDA-1241-AC46-D25093FFF109}" sibTransId="{E350AC9E-080D-E349-89F3-2C930381C272}"/>
    <dgm:cxn modelId="{AF4D652E-0B5F-D644-AFB2-98FA88C68822}" srcId="{D08F8385-298E-9849-B7D9-1401AA0CCEE6}" destId="{7041661D-3838-1A48-8F2C-EDB40F4928FC}" srcOrd="5" destOrd="0" parTransId="{FFAE827B-8151-B840-A9F6-4AD07E19E335}" sibTransId="{C43458AD-0F91-364F-AA9A-0FCF8559D3A5}"/>
    <dgm:cxn modelId="{00626844-71CA-1C40-BA9F-80C2DC516A43}" type="presParOf" srcId="{1946A1D2-2F4C-804F-870E-DE1277896DAC}" destId="{6693C775-189D-3F4B-8E0D-6BAE296D2596}" srcOrd="0" destOrd="0" presId="urn:microsoft.com/office/officeart/2005/8/layout/cycle1"/>
    <dgm:cxn modelId="{4ACA11F5-4AFF-8E43-BDE2-539B56F53090}" type="presParOf" srcId="{1946A1D2-2F4C-804F-870E-DE1277896DAC}" destId="{A2E9521B-CD31-4546-8280-6B69E7240E93}" srcOrd="1" destOrd="0" presId="urn:microsoft.com/office/officeart/2005/8/layout/cycle1"/>
    <dgm:cxn modelId="{12A0D7C8-7630-5442-B211-0F763BCA4884}" type="presParOf" srcId="{1946A1D2-2F4C-804F-870E-DE1277896DAC}" destId="{210A5824-5B13-BB47-962E-1FB14EE99300}" srcOrd="2" destOrd="0" presId="urn:microsoft.com/office/officeart/2005/8/layout/cycle1"/>
    <dgm:cxn modelId="{FE919AFB-7B30-AC49-8387-A7EF0C3F6B45}" type="presParOf" srcId="{1946A1D2-2F4C-804F-870E-DE1277896DAC}" destId="{6C130C09-5B2C-1B4A-B071-CEC38E897E24}" srcOrd="3" destOrd="0" presId="urn:microsoft.com/office/officeart/2005/8/layout/cycle1"/>
    <dgm:cxn modelId="{D39149D8-C7EC-A54D-A109-5DF263CED8D4}" type="presParOf" srcId="{1946A1D2-2F4C-804F-870E-DE1277896DAC}" destId="{61A86952-04D1-3049-860D-658EEF5EBCAE}" srcOrd="4" destOrd="0" presId="urn:microsoft.com/office/officeart/2005/8/layout/cycle1"/>
    <dgm:cxn modelId="{28D74D7D-E955-994C-9FAB-3EAAAAFD9607}" type="presParOf" srcId="{1946A1D2-2F4C-804F-870E-DE1277896DAC}" destId="{A6C76680-E417-7445-A32C-6733E710E80F}" srcOrd="5" destOrd="0" presId="urn:microsoft.com/office/officeart/2005/8/layout/cycle1"/>
    <dgm:cxn modelId="{825C5ADF-A45A-C04E-A1D4-E4E5F6F9D0C3}" type="presParOf" srcId="{1946A1D2-2F4C-804F-870E-DE1277896DAC}" destId="{5F4A4F77-16AD-484D-96FF-714378D35B53}" srcOrd="6" destOrd="0" presId="urn:microsoft.com/office/officeart/2005/8/layout/cycle1"/>
    <dgm:cxn modelId="{A72534B7-2631-5143-A4EC-5800A951D02E}" type="presParOf" srcId="{1946A1D2-2F4C-804F-870E-DE1277896DAC}" destId="{D08E9A0C-8988-8E43-ACFB-6430A47787B1}" srcOrd="7" destOrd="0" presId="urn:microsoft.com/office/officeart/2005/8/layout/cycle1"/>
    <dgm:cxn modelId="{243A0AE2-E794-AB44-B788-3FF42EFD8677}" type="presParOf" srcId="{1946A1D2-2F4C-804F-870E-DE1277896DAC}" destId="{C12352A2-5E44-6B4A-A796-DC008076AB81}" srcOrd="8" destOrd="0" presId="urn:microsoft.com/office/officeart/2005/8/layout/cycle1"/>
    <dgm:cxn modelId="{C62023ED-572C-B349-BC0A-E1194E3A8DE5}" type="presParOf" srcId="{1946A1D2-2F4C-804F-870E-DE1277896DAC}" destId="{9927F07C-8DAC-D047-A862-21F3487EABBC}" srcOrd="9" destOrd="0" presId="urn:microsoft.com/office/officeart/2005/8/layout/cycle1"/>
    <dgm:cxn modelId="{E44E161D-66E5-B04C-A92C-EB6607676225}" type="presParOf" srcId="{1946A1D2-2F4C-804F-870E-DE1277896DAC}" destId="{6BE540ED-E032-B443-920A-CEF5F839E2D7}" srcOrd="10" destOrd="0" presId="urn:microsoft.com/office/officeart/2005/8/layout/cycle1"/>
    <dgm:cxn modelId="{DF8B25BA-55F8-7A40-8581-737E6B4C01B5}" type="presParOf" srcId="{1946A1D2-2F4C-804F-870E-DE1277896DAC}" destId="{147AB5B3-81B3-2749-8FDF-AAF2880C0143}" srcOrd="11" destOrd="0" presId="urn:microsoft.com/office/officeart/2005/8/layout/cycle1"/>
    <dgm:cxn modelId="{310FBF2D-B6E6-2443-916A-88174CCDAC6E}" type="presParOf" srcId="{1946A1D2-2F4C-804F-870E-DE1277896DAC}" destId="{9454A8C1-9FCA-F84E-90F1-0B051E4A1FF6}" srcOrd="12" destOrd="0" presId="urn:microsoft.com/office/officeart/2005/8/layout/cycle1"/>
    <dgm:cxn modelId="{02B173ED-A155-9340-BAC6-A2C474C71A97}" type="presParOf" srcId="{1946A1D2-2F4C-804F-870E-DE1277896DAC}" destId="{CE71CDDF-4EEA-1E46-A719-E156694845C6}" srcOrd="13" destOrd="0" presId="urn:microsoft.com/office/officeart/2005/8/layout/cycle1"/>
    <dgm:cxn modelId="{08069775-EEBC-FE48-9657-BE836EF740F8}" type="presParOf" srcId="{1946A1D2-2F4C-804F-870E-DE1277896DAC}" destId="{29733D04-42D9-AE4F-8844-2CB201BF2FE9}" srcOrd="14" destOrd="0" presId="urn:microsoft.com/office/officeart/2005/8/layout/cycle1"/>
    <dgm:cxn modelId="{1A232C95-584B-FB4B-9212-61EEEA2C6210}" type="presParOf" srcId="{1946A1D2-2F4C-804F-870E-DE1277896DAC}" destId="{2A9356E0-D4A6-C242-8F7D-1D87BBC85999}" srcOrd="15" destOrd="0" presId="urn:microsoft.com/office/officeart/2005/8/layout/cycle1"/>
    <dgm:cxn modelId="{9F9EA62E-7897-8A42-BC02-3E0BB6152069}" type="presParOf" srcId="{1946A1D2-2F4C-804F-870E-DE1277896DAC}" destId="{0CF7AAEF-9083-014F-A288-6815BBC8B787}" srcOrd="16" destOrd="0" presId="urn:microsoft.com/office/officeart/2005/8/layout/cycle1"/>
    <dgm:cxn modelId="{EAC4BF8F-B993-EF48-80F3-50A361E04DE5}" type="presParOf" srcId="{1946A1D2-2F4C-804F-870E-DE1277896DAC}" destId="{19BFFC49-264E-D043-8EC8-4E381FDC939E}" srcOrd="17" destOrd="0" presId="urn:microsoft.com/office/officeart/2005/8/layout/cycle1"/>
    <dgm:cxn modelId="{D8653623-0378-104F-8050-700D9243D4AB}" type="presParOf" srcId="{1946A1D2-2F4C-804F-870E-DE1277896DAC}" destId="{1AB48857-C8C7-1940-A0D3-ED335D57E5F8}" srcOrd="18" destOrd="0" presId="urn:microsoft.com/office/officeart/2005/8/layout/cycle1"/>
    <dgm:cxn modelId="{0B411BEC-341A-0141-BBE7-98CACB51E433}" type="presParOf" srcId="{1946A1D2-2F4C-804F-870E-DE1277896DAC}" destId="{EA958EBD-84DF-AA41-8293-836ABC1B8F68}" srcOrd="19" destOrd="0" presId="urn:microsoft.com/office/officeart/2005/8/layout/cycle1"/>
    <dgm:cxn modelId="{FE50CF80-00C8-3543-B9E8-08DA1E8BCFDA}" type="presParOf" srcId="{1946A1D2-2F4C-804F-870E-DE1277896DAC}" destId="{41364C0E-2D93-B345-B46F-2786C5C41ABF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301A5-52D4-D746-8070-E81A3D35EDAB}">
      <dsp:nvSpPr>
        <dsp:cNvPr id="0" name=""/>
        <dsp:cNvSpPr/>
      </dsp:nvSpPr>
      <dsp:spPr>
        <a:xfrm>
          <a:off x="1790700" y="0"/>
          <a:ext cx="2514599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What we do</a:t>
          </a:r>
          <a:endParaRPr lang="en-US" sz="2700" kern="1200" dirty="0"/>
        </a:p>
      </dsp:txBody>
      <dsp:txXfrm>
        <a:off x="1820458" y="29758"/>
        <a:ext cx="2455083" cy="956484"/>
      </dsp:txXfrm>
    </dsp:sp>
    <dsp:sp modelId="{8B12E955-B64D-064D-8F36-73BD0016C8EA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2910840" y="1079499"/>
        <a:ext cx="274320" cy="266699"/>
      </dsp:txXfrm>
    </dsp:sp>
    <dsp:sp modelId="{A9371492-75C2-9B41-AE06-58CB459882C8}">
      <dsp:nvSpPr>
        <dsp:cNvPr id="0" name=""/>
        <dsp:cNvSpPr/>
      </dsp:nvSpPr>
      <dsp:spPr>
        <a:xfrm>
          <a:off x="1714503" y="1523999"/>
          <a:ext cx="2666993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Where we do it</a:t>
          </a:r>
          <a:endParaRPr lang="en-US" sz="2700" kern="1200" dirty="0"/>
        </a:p>
      </dsp:txBody>
      <dsp:txXfrm>
        <a:off x="1744261" y="1553757"/>
        <a:ext cx="2607477" cy="956484"/>
      </dsp:txXfrm>
    </dsp:sp>
    <dsp:sp modelId="{850DBF75-F4B0-A044-AE28-C12DE51081A7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2910840" y="2603499"/>
        <a:ext cx="274320" cy="266700"/>
      </dsp:txXfrm>
    </dsp:sp>
    <dsp:sp modelId="{28109784-2188-F840-B733-42CDC1781BC2}">
      <dsp:nvSpPr>
        <dsp:cNvPr id="0" name=""/>
        <dsp:cNvSpPr/>
      </dsp:nvSpPr>
      <dsp:spPr>
        <a:xfrm>
          <a:off x="1790700" y="3047999"/>
          <a:ext cx="2514599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How we do it</a:t>
          </a:r>
          <a:endParaRPr lang="en-US" sz="2700" kern="1200" dirty="0"/>
        </a:p>
      </dsp:txBody>
      <dsp:txXfrm>
        <a:off x="1820458" y="3077757"/>
        <a:ext cx="2455083" cy="956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1584E-7615-F942-896A-C2C60363AEF2}">
      <dsp:nvSpPr>
        <dsp:cNvPr id="0" name=""/>
        <dsp:cNvSpPr/>
      </dsp:nvSpPr>
      <dsp:spPr>
        <a:xfrm rot="16200000">
          <a:off x="16385" y="-16385"/>
          <a:ext cx="1216566" cy="1249337"/>
        </a:xfrm>
        <a:prstGeom prst="round1Rect">
          <a:avLst/>
        </a:prstGeom>
        <a:solidFill>
          <a:srgbClr val="A8D2A8"/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Work Policies, Systems and Processes</a:t>
          </a:r>
          <a:endParaRPr lang="en-US" sz="1200" kern="1200" dirty="0">
            <a:solidFill>
              <a:schemeClr val="tx1"/>
            </a:solidFill>
          </a:endParaRPr>
        </a:p>
      </dsp:txBody>
      <dsp:txXfrm rot="5400000">
        <a:off x="0" y="0"/>
        <a:ext cx="1249337" cy="912424"/>
      </dsp:txXfrm>
    </dsp:sp>
    <dsp:sp modelId="{255AFE01-FCD4-494E-8695-D8CBBF7A7C18}">
      <dsp:nvSpPr>
        <dsp:cNvPr id="0" name=""/>
        <dsp:cNvSpPr/>
      </dsp:nvSpPr>
      <dsp:spPr>
        <a:xfrm>
          <a:off x="1249337" y="0"/>
          <a:ext cx="1249337" cy="1216566"/>
        </a:xfrm>
        <a:prstGeom prst="round1Rect">
          <a:avLst/>
        </a:prstGeom>
        <a:solidFill>
          <a:srgbClr val="E4E400"/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 Structure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249337" y="0"/>
        <a:ext cx="1249337" cy="912424"/>
      </dsp:txXfrm>
    </dsp:sp>
    <dsp:sp modelId="{663497CE-B1E7-284C-ADE1-4FEF09164CAC}">
      <dsp:nvSpPr>
        <dsp:cNvPr id="0" name=""/>
        <dsp:cNvSpPr/>
      </dsp:nvSpPr>
      <dsp:spPr>
        <a:xfrm rot="10800000">
          <a:off x="0" y="1216566"/>
          <a:ext cx="1249337" cy="1216566"/>
        </a:xfrm>
        <a:prstGeom prst="round1Rect">
          <a:avLst/>
        </a:prstGeom>
        <a:solidFill>
          <a:srgbClr val="870087"/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Talent</a:t>
          </a:r>
          <a:endParaRPr lang="en-US" sz="1200" kern="1200" dirty="0">
            <a:solidFill>
              <a:schemeClr val="tx1"/>
            </a:solidFill>
          </a:endParaRPr>
        </a:p>
      </dsp:txBody>
      <dsp:txXfrm rot="10800000">
        <a:off x="0" y="1520707"/>
        <a:ext cx="1249337" cy="912424"/>
      </dsp:txXfrm>
    </dsp:sp>
    <dsp:sp modelId="{CC20E6E9-E325-6947-A874-6A8DF644A5AD}">
      <dsp:nvSpPr>
        <dsp:cNvPr id="0" name=""/>
        <dsp:cNvSpPr/>
      </dsp:nvSpPr>
      <dsp:spPr>
        <a:xfrm rot="5400000">
          <a:off x="1265722" y="1200180"/>
          <a:ext cx="1216566" cy="1249337"/>
        </a:xfrm>
        <a:prstGeom prst="round1Rect">
          <a:avLst/>
        </a:prstGeom>
        <a:solidFill>
          <a:srgbClr val="FF0000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Culture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1249337" y="1520707"/>
        <a:ext cx="1249337" cy="912424"/>
      </dsp:txXfrm>
    </dsp:sp>
    <dsp:sp modelId="{B2399E43-AB05-644E-B0D8-38DD6B172BD9}">
      <dsp:nvSpPr>
        <dsp:cNvPr id="0" name=""/>
        <dsp:cNvSpPr/>
      </dsp:nvSpPr>
      <dsp:spPr>
        <a:xfrm>
          <a:off x="351624" y="930898"/>
          <a:ext cx="1795379" cy="608283"/>
        </a:xfrm>
        <a:prstGeom prst="roundRect">
          <a:avLst/>
        </a:prstGeom>
        <a:solidFill>
          <a:srgbClr val="2468FF"/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Leadership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81318" y="960592"/>
        <a:ext cx="1735991" cy="548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1584E-7615-F942-896A-C2C60363AEF2}">
      <dsp:nvSpPr>
        <dsp:cNvPr id="0" name=""/>
        <dsp:cNvSpPr/>
      </dsp:nvSpPr>
      <dsp:spPr>
        <a:xfrm rot="16200000">
          <a:off x="16385" y="-16385"/>
          <a:ext cx="1216566" cy="1249337"/>
        </a:xfrm>
        <a:prstGeom prst="round1Rect">
          <a:avLst/>
        </a:prstGeom>
        <a:solidFill>
          <a:srgbClr val="A8D2A8"/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Work Policies, Systems and Processes</a:t>
          </a:r>
          <a:endParaRPr lang="en-US" sz="1200" kern="1200" dirty="0">
            <a:solidFill>
              <a:schemeClr val="tx1"/>
            </a:solidFill>
          </a:endParaRPr>
        </a:p>
      </dsp:txBody>
      <dsp:txXfrm rot="5400000">
        <a:off x="0" y="0"/>
        <a:ext cx="1249337" cy="912424"/>
      </dsp:txXfrm>
    </dsp:sp>
    <dsp:sp modelId="{255AFE01-FCD4-494E-8695-D8CBBF7A7C18}">
      <dsp:nvSpPr>
        <dsp:cNvPr id="0" name=""/>
        <dsp:cNvSpPr/>
      </dsp:nvSpPr>
      <dsp:spPr>
        <a:xfrm>
          <a:off x="1249337" y="0"/>
          <a:ext cx="1249337" cy="1216566"/>
        </a:xfrm>
        <a:prstGeom prst="round1Rect">
          <a:avLst/>
        </a:prstGeom>
        <a:solidFill>
          <a:srgbClr val="E4E400"/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 Structure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249337" y="0"/>
        <a:ext cx="1249337" cy="912424"/>
      </dsp:txXfrm>
    </dsp:sp>
    <dsp:sp modelId="{663497CE-B1E7-284C-ADE1-4FEF09164CAC}">
      <dsp:nvSpPr>
        <dsp:cNvPr id="0" name=""/>
        <dsp:cNvSpPr/>
      </dsp:nvSpPr>
      <dsp:spPr>
        <a:xfrm rot="10800000">
          <a:off x="0" y="1216566"/>
          <a:ext cx="1249337" cy="1216566"/>
        </a:xfrm>
        <a:prstGeom prst="round1Rect">
          <a:avLst/>
        </a:prstGeom>
        <a:solidFill>
          <a:srgbClr val="870087"/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Talent</a:t>
          </a:r>
          <a:endParaRPr lang="en-US" sz="1200" kern="1200" dirty="0">
            <a:solidFill>
              <a:schemeClr val="tx1"/>
            </a:solidFill>
          </a:endParaRPr>
        </a:p>
      </dsp:txBody>
      <dsp:txXfrm rot="10800000">
        <a:off x="0" y="1520707"/>
        <a:ext cx="1249337" cy="912424"/>
      </dsp:txXfrm>
    </dsp:sp>
    <dsp:sp modelId="{CC20E6E9-E325-6947-A874-6A8DF644A5AD}">
      <dsp:nvSpPr>
        <dsp:cNvPr id="0" name=""/>
        <dsp:cNvSpPr/>
      </dsp:nvSpPr>
      <dsp:spPr>
        <a:xfrm rot="5400000">
          <a:off x="1265722" y="1200180"/>
          <a:ext cx="1216566" cy="1249337"/>
        </a:xfrm>
        <a:prstGeom prst="round1Rect">
          <a:avLst/>
        </a:prstGeom>
        <a:solidFill>
          <a:srgbClr val="FF0000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Culture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1249337" y="1520707"/>
        <a:ext cx="1249337" cy="912424"/>
      </dsp:txXfrm>
    </dsp:sp>
    <dsp:sp modelId="{B2399E43-AB05-644E-B0D8-38DD6B172BD9}">
      <dsp:nvSpPr>
        <dsp:cNvPr id="0" name=""/>
        <dsp:cNvSpPr/>
      </dsp:nvSpPr>
      <dsp:spPr>
        <a:xfrm>
          <a:off x="351624" y="930898"/>
          <a:ext cx="1795379" cy="608283"/>
        </a:xfrm>
        <a:prstGeom prst="roundRect">
          <a:avLst/>
        </a:prstGeom>
        <a:solidFill>
          <a:srgbClr val="2468FF"/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Leadership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81318" y="960592"/>
        <a:ext cx="1735991" cy="548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9521B-CD31-4546-8280-6B69E7240E93}">
      <dsp:nvSpPr>
        <dsp:cNvPr id="0" name=""/>
        <dsp:cNvSpPr/>
      </dsp:nvSpPr>
      <dsp:spPr>
        <a:xfrm>
          <a:off x="4842414" y="21335"/>
          <a:ext cx="973265" cy="97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Sensation </a:t>
          </a:r>
          <a:endParaRPr lang="en-US" sz="1600" kern="1200" dirty="0"/>
        </a:p>
      </dsp:txBody>
      <dsp:txXfrm>
        <a:off x="4842414" y="21335"/>
        <a:ext cx="973265" cy="973265"/>
      </dsp:txXfrm>
    </dsp:sp>
    <dsp:sp modelId="{210A5824-5B13-BB47-962E-1FB14EE99300}">
      <dsp:nvSpPr>
        <dsp:cNvPr id="0" name=""/>
        <dsp:cNvSpPr/>
      </dsp:nvSpPr>
      <dsp:spPr>
        <a:xfrm>
          <a:off x="1801169" y="72912"/>
          <a:ext cx="5045157" cy="5045157"/>
        </a:xfrm>
        <a:prstGeom prst="circularArrow">
          <a:avLst>
            <a:gd name="adj1" fmla="val 3762"/>
            <a:gd name="adj2" fmla="val 234704"/>
            <a:gd name="adj3" fmla="val 19827525"/>
            <a:gd name="adj4" fmla="val 18605053"/>
            <a:gd name="adj5" fmla="val 438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A86952-04D1-3049-860D-658EEF5EBCAE}">
      <dsp:nvSpPr>
        <dsp:cNvPr id="0" name=""/>
        <dsp:cNvSpPr/>
      </dsp:nvSpPr>
      <dsp:spPr>
        <a:xfrm>
          <a:off x="6096000" y="1593283"/>
          <a:ext cx="973265" cy="97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Awareness</a:t>
          </a:r>
          <a:endParaRPr lang="en-US" sz="1600" kern="1200" dirty="0"/>
        </a:p>
      </dsp:txBody>
      <dsp:txXfrm>
        <a:off x="6096000" y="1593283"/>
        <a:ext cx="973265" cy="973265"/>
      </dsp:txXfrm>
    </dsp:sp>
    <dsp:sp modelId="{A6C76680-E417-7445-A32C-6733E710E80F}">
      <dsp:nvSpPr>
        <dsp:cNvPr id="0" name=""/>
        <dsp:cNvSpPr/>
      </dsp:nvSpPr>
      <dsp:spPr>
        <a:xfrm>
          <a:off x="1801169" y="72912"/>
          <a:ext cx="5045157" cy="5045157"/>
        </a:xfrm>
        <a:prstGeom prst="circularArrow">
          <a:avLst>
            <a:gd name="adj1" fmla="val 3762"/>
            <a:gd name="adj2" fmla="val 234704"/>
            <a:gd name="adj3" fmla="val 1230640"/>
            <a:gd name="adj4" fmla="val 21557056"/>
            <a:gd name="adj5" fmla="val 438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8E9A0C-8988-8E43-ACFB-6430A47787B1}">
      <dsp:nvSpPr>
        <dsp:cNvPr id="0" name=""/>
        <dsp:cNvSpPr/>
      </dsp:nvSpPr>
      <dsp:spPr>
        <a:xfrm>
          <a:off x="5434764" y="3553470"/>
          <a:ext cx="1400938" cy="97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Energy Mobilization</a:t>
          </a:r>
          <a:endParaRPr lang="en-US" sz="1600" kern="1200" dirty="0"/>
        </a:p>
      </dsp:txBody>
      <dsp:txXfrm>
        <a:off x="5434764" y="3553470"/>
        <a:ext cx="1400938" cy="973265"/>
      </dsp:txXfrm>
    </dsp:sp>
    <dsp:sp modelId="{C12352A2-5E44-6B4A-A796-DC008076AB81}">
      <dsp:nvSpPr>
        <dsp:cNvPr id="0" name=""/>
        <dsp:cNvSpPr/>
      </dsp:nvSpPr>
      <dsp:spPr>
        <a:xfrm>
          <a:off x="1801169" y="72912"/>
          <a:ext cx="5045157" cy="5045157"/>
        </a:xfrm>
        <a:prstGeom prst="circularArrow">
          <a:avLst>
            <a:gd name="adj1" fmla="val 3762"/>
            <a:gd name="adj2" fmla="val 234704"/>
            <a:gd name="adj3" fmla="val 4437852"/>
            <a:gd name="adj4" fmla="val 3387717"/>
            <a:gd name="adj5" fmla="val 438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540ED-E032-B443-920A-CEF5F839E2D7}">
      <dsp:nvSpPr>
        <dsp:cNvPr id="0" name=""/>
        <dsp:cNvSpPr/>
      </dsp:nvSpPr>
      <dsp:spPr>
        <a:xfrm>
          <a:off x="3837115" y="4425835"/>
          <a:ext cx="973265" cy="97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Action</a:t>
          </a:r>
          <a:endParaRPr lang="en-US" sz="1600" kern="1200" dirty="0"/>
        </a:p>
      </dsp:txBody>
      <dsp:txXfrm>
        <a:off x="3837115" y="4425835"/>
        <a:ext cx="973265" cy="973265"/>
      </dsp:txXfrm>
    </dsp:sp>
    <dsp:sp modelId="{147AB5B3-81B3-2749-8FDF-AAF2880C0143}">
      <dsp:nvSpPr>
        <dsp:cNvPr id="0" name=""/>
        <dsp:cNvSpPr/>
      </dsp:nvSpPr>
      <dsp:spPr>
        <a:xfrm>
          <a:off x="1801169" y="72912"/>
          <a:ext cx="5045157" cy="5045157"/>
        </a:xfrm>
        <a:prstGeom prst="circularArrow">
          <a:avLst>
            <a:gd name="adj1" fmla="val 3762"/>
            <a:gd name="adj2" fmla="val 234704"/>
            <a:gd name="adj3" fmla="val 7257855"/>
            <a:gd name="adj4" fmla="val 6127444"/>
            <a:gd name="adj5" fmla="val 438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1CDDF-4EEA-1E46-A719-E156694845C6}">
      <dsp:nvSpPr>
        <dsp:cNvPr id="0" name=""/>
        <dsp:cNvSpPr/>
      </dsp:nvSpPr>
      <dsp:spPr>
        <a:xfrm>
          <a:off x="2025630" y="3553470"/>
          <a:ext cx="973265" cy="97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Contact</a:t>
          </a:r>
          <a:endParaRPr lang="en-US" sz="1600" kern="1200" dirty="0"/>
        </a:p>
      </dsp:txBody>
      <dsp:txXfrm>
        <a:off x="2025630" y="3553470"/>
        <a:ext cx="973265" cy="973265"/>
      </dsp:txXfrm>
    </dsp:sp>
    <dsp:sp modelId="{29733D04-42D9-AE4F-8844-2CB201BF2FE9}">
      <dsp:nvSpPr>
        <dsp:cNvPr id="0" name=""/>
        <dsp:cNvSpPr/>
      </dsp:nvSpPr>
      <dsp:spPr>
        <a:xfrm>
          <a:off x="1801169" y="72912"/>
          <a:ext cx="5045157" cy="5045157"/>
        </a:xfrm>
        <a:prstGeom prst="circularArrow">
          <a:avLst>
            <a:gd name="adj1" fmla="val 3762"/>
            <a:gd name="adj2" fmla="val 234704"/>
            <a:gd name="adj3" fmla="val 10608240"/>
            <a:gd name="adj4" fmla="val 9334656"/>
            <a:gd name="adj5" fmla="val 438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7AAEF-9083-014F-A288-6815BBC8B787}">
      <dsp:nvSpPr>
        <dsp:cNvPr id="0" name=""/>
        <dsp:cNvSpPr/>
      </dsp:nvSpPr>
      <dsp:spPr>
        <a:xfrm>
          <a:off x="1578230" y="1593283"/>
          <a:ext cx="973265" cy="97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Resolution Closure</a:t>
          </a:r>
          <a:endParaRPr lang="en-US" sz="1600" kern="1200" dirty="0"/>
        </a:p>
      </dsp:txBody>
      <dsp:txXfrm>
        <a:off x="1578230" y="1593283"/>
        <a:ext cx="973265" cy="973265"/>
      </dsp:txXfrm>
    </dsp:sp>
    <dsp:sp modelId="{19BFFC49-264E-D043-8EC8-4E381FDC939E}">
      <dsp:nvSpPr>
        <dsp:cNvPr id="0" name=""/>
        <dsp:cNvSpPr/>
      </dsp:nvSpPr>
      <dsp:spPr>
        <a:xfrm>
          <a:off x="1801169" y="72912"/>
          <a:ext cx="5045157" cy="5045157"/>
        </a:xfrm>
        <a:prstGeom prst="circularArrow">
          <a:avLst>
            <a:gd name="adj1" fmla="val 3762"/>
            <a:gd name="adj2" fmla="val 234704"/>
            <a:gd name="adj3" fmla="val 13140047"/>
            <a:gd name="adj4" fmla="val 12337771"/>
            <a:gd name="adj5" fmla="val 438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958EBD-84DF-AA41-8293-836ABC1B8F68}">
      <dsp:nvSpPr>
        <dsp:cNvPr id="0" name=""/>
        <dsp:cNvSpPr/>
      </dsp:nvSpPr>
      <dsp:spPr>
        <a:xfrm>
          <a:off x="2626808" y="-18364"/>
          <a:ext cx="1383283" cy="10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Withdrawal of Attention</a:t>
          </a:r>
          <a:endParaRPr lang="en-US" sz="1600" kern="1200" dirty="0"/>
        </a:p>
      </dsp:txBody>
      <dsp:txXfrm>
        <a:off x="2626808" y="-18364"/>
        <a:ext cx="1383283" cy="1052664"/>
      </dsp:txXfrm>
    </dsp:sp>
    <dsp:sp modelId="{41364C0E-2D93-B345-B46F-2786C5C41ABF}">
      <dsp:nvSpPr>
        <dsp:cNvPr id="0" name=""/>
        <dsp:cNvSpPr/>
      </dsp:nvSpPr>
      <dsp:spPr>
        <a:xfrm>
          <a:off x="1801169" y="72912"/>
          <a:ext cx="5045157" cy="5045157"/>
        </a:xfrm>
        <a:prstGeom prst="circularArrow">
          <a:avLst>
            <a:gd name="adj1" fmla="val 3762"/>
            <a:gd name="adj2" fmla="val 234704"/>
            <a:gd name="adj3" fmla="val 16741427"/>
            <a:gd name="adj4" fmla="val 15733187"/>
            <a:gd name="adj5" fmla="val 438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F06A5-F6E8-1F48-920F-0B6D2705A3CC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74D0F-0896-1049-97B0-BD620F66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1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5435F-F72C-F94C-8FCD-B53CF47DDBCE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86FAB-346B-194C-A497-412CF35AC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3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4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4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4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4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4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4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4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4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67489-3C81-4B4C-8DAC-EE38FD69C254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67489-3C81-4B4C-8DAC-EE38FD69C254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1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ODN Logo 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6134100"/>
            <a:ext cx="1560783" cy="63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H="1">
            <a:off x="422086" y="1304925"/>
            <a:ext cx="7018338" cy="5084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MY">
                <a:solidFill>
                  <a:prstClr val="black"/>
                </a:solidFill>
                <a:latin typeface="Futura Medium" pitchFamily="2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H="1">
            <a:off x="1546225" y="174625"/>
            <a:ext cx="7061200" cy="5038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black"/>
              </a:solidFill>
              <a:latin typeface="Futura Medium" pitchFamily="2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>
            <a:off x="1576462" y="1333681"/>
            <a:ext cx="5942013" cy="39592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black"/>
              </a:solidFill>
              <a:latin typeface="Futura Medium" pitchFamily="2" charset="0"/>
              <a:cs typeface="Arial" pitchFamily="34" charset="0"/>
            </a:endParaRPr>
          </a:p>
        </p:txBody>
      </p:sp>
      <p:sp>
        <p:nvSpPr>
          <p:cNvPr id="16487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12057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546225" cy="1304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Content Placeholder 17" descr="Parlyle_ic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2981"/>
          <a:stretch>
            <a:fillRect/>
          </a:stretch>
        </p:blipFill>
        <p:spPr bwMode="auto">
          <a:xfrm>
            <a:off x="2353" y="-2164"/>
            <a:ext cx="1574109" cy="1290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21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04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416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4457"/>
            <a:ext cx="7586662" cy="42385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236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2618" cy="902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3871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04147"/>
            <a:ext cx="7586662" cy="4238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660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7360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8901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1192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04147"/>
            <a:ext cx="7586662" cy="4238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86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463" y="255588"/>
            <a:ext cx="2157412" cy="61261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63" y="255588"/>
            <a:ext cx="63246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164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H="1">
            <a:off x="422086" y="1304925"/>
            <a:ext cx="7018338" cy="5084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MY">
                <a:solidFill>
                  <a:prstClr val="black"/>
                </a:solidFill>
                <a:latin typeface="Futura Medium" pitchFamily="2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H="1">
            <a:off x="1546225" y="174625"/>
            <a:ext cx="7061200" cy="5038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black"/>
              </a:solidFill>
              <a:latin typeface="Futura Medium" pitchFamily="2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>
            <a:off x="1576462" y="1333681"/>
            <a:ext cx="5942013" cy="39592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black"/>
              </a:solidFill>
              <a:latin typeface="Futura Medium" pitchFamily="2" charset="0"/>
              <a:cs typeface="Arial" pitchFamily="34" charset="0"/>
            </a:endParaRPr>
          </a:p>
        </p:txBody>
      </p:sp>
      <p:sp>
        <p:nvSpPr>
          <p:cNvPr id="16487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12057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546225" cy="1304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730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H="1">
            <a:off x="422086" y="1304925"/>
            <a:ext cx="7018338" cy="5084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MY">
                <a:solidFill>
                  <a:prstClr val="black"/>
                </a:solidFill>
                <a:latin typeface="Futura Medium" pitchFamily="2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H="1">
            <a:off x="1546225" y="174625"/>
            <a:ext cx="7061200" cy="5038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black"/>
              </a:solidFill>
              <a:latin typeface="Futura Medium" pitchFamily="2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>
            <a:off x="1576462" y="1333681"/>
            <a:ext cx="5942013" cy="39592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black"/>
              </a:solidFill>
              <a:latin typeface="Futura Medium" pitchFamily="2" charset="0"/>
              <a:cs typeface="Arial" pitchFamily="34" charset="0"/>
            </a:endParaRPr>
          </a:p>
        </p:txBody>
      </p:sp>
      <p:sp>
        <p:nvSpPr>
          <p:cNvPr id="16487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12057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546225" cy="1304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Content Placeholder 17" descr="Parlyle_ic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2981"/>
          <a:stretch>
            <a:fillRect/>
          </a:stretch>
        </p:blipFill>
        <p:spPr bwMode="auto">
          <a:xfrm>
            <a:off x="2353" y="-2164"/>
            <a:ext cx="1574109" cy="1290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036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74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7264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4457"/>
            <a:ext cx="7586662" cy="42385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894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2618" cy="902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47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04147"/>
            <a:ext cx="7586662" cy="4238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178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7584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8942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7578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04147"/>
            <a:ext cx="7586662" cy="4238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446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463" y="255588"/>
            <a:ext cx="2157412" cy="61261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63" y="255588"/>
            <a:ext cx="63246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055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H="1">
            <a:off x="422086" y="1304925"/>
            <a:ext cx="7018338" cy="5084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MY">
                <a:solidFill>
                  <a:prstClr val="black"/>
                </a:solidFill>
                <a:latin typeface="Futura Medium" pitchFamily="2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H="1">
            <a:off x="1546225" y="174625"/>
            <a:ext cx="7061200" cy="5038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black"/>
              </a:solidFill>
              <a:latin typeface="Futura Medium" pitchFamily="2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>
            <a:off x="1576462" y="1333681"/>
            <a:ext cx="5942013" cy="39592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black"/>
              </a:solidFill>
              <a:latin typeface="Futura Medium" pitchFamily="2" charset="0"/>
              <a:cs typeface="Arial" pitchFamily="34" charset="0"/>
            </a:endParaRPr>
          </a:p>
        </p:txBody>
      </p:sp>
      <p:sp>
        <p:nvSpPr>
          <p:cNvPr id="16487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12057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546225" cy="1304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Content Placeholder 17" descr="Parlyle_ic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2981"/>
          <a:stretch>
            <a:fillRect/>
          </a:stretch>
        </p:blipFill>
        <p:spPr bwMode="auto">
          <a:xfrm>
            <a:off x="2353" y="-2164"/>
            <a:ext cx="1574109" cy="1290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73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088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4487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4457"/>
            <a:ext cx="7586662" cy="42385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29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2618" cy="902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871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04147"/>
            <a:ext cx="7586662" cy="4238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96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479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919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7812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04147"/>
            <a:ext cx="7586662" cy="4238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91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463" y="255588"/>
            <a:ext cx="2157412" cy="61261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63" y="255588"/>
            <a:ext cx="63246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8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9"/>
            <a:ext cx="2895600" cy="329184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30093DB-F763-4440-9D3B-BC789520C40A}" type="datetimeFigureOut">
              <a:rPr lang="en-US" smtClean="0">
                <a:solidFill>
                  <a:prstClr val="black"/>
                </a:solidFill>
                <a:latin typeface="Futura Medium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3/7/18</a:t>
            </a:fld>
            <a:endParaRPr lang="en-US" dirty="0">
              <a:solidFill>
                <a:prstClr val="black"/>
              </a:solidFill>
              <a:latin typeface="Futura Medium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1" y="18289"/>
            <a:ext cx="4114800" cy="329184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Futura Medium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9"/>
            <a:ext cx="1066800" cy="329184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324B71-F905-854D-9E4E-0C830D5677A4}" type="slidenum">
              <a:rPr lang="en-US" smtClean="0">
                <a:solidFill>
                  <a:prstClr val="black"/>
                </a:solidFill>
                <a:latin typeface="Futura Medium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Futura Medium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418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1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1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769545"/>
            <a:ext cx="2218633" cy="902644"/>
          </a:xfrm>
          <a:prstGeom prst="rect">
            <a:avLst/>
          </a:prstGeom>
        </p:spPr>
      </p:pic>
      <p:pic>
        <p:nvPicPr>
          <p:cNvPr id="11" name="Picture 10" descr="HODN Logo 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769545"/>
            <a:ext cx="2218633" cy="9026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7" y="5769545"/>
            <a:ext cx="2218633" cy="902644"/>
          </a:xfrm>
          <a:prstGeom prst="rect">
            <a:avLst/>
          </a:prstGeom>
        </p:spPr>
      </p:pic>
      <p:pic>
        <p:nvPicPr>
          <p:cNvPr id="9" name="Picture 8" descr="HODN Logo 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7" y="5769545"/>
            <a:ext cx="2218633" cy="9026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9"/>
            <a:ext cx="2895600" cy="329184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0093DB-F763-4440-9D3B-BC789520C40A}" type="datetimeFigureOut">
              <a:rPr lang="en-US" smtClean="0"/>
              <a:t>3/7/18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1" y="18289"/>
            <a:ext cx="4114800" cy="329184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9"/>
            <a:ext cx="1066800" cy="329184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8324B71-F905-854D-9E4E-0C830D5677A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26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54" indent="-182854" algn="l" defTabSz="91426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indent="-182854" algn="l" defTabSz="91426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15" indent="-182854" algn="l" defTabSz="91426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696" indent="-182854" algn="l" defTabSz="91426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550" indent="-137140" algn="l" defTabSz="91426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404" indent="-182854" algn="l" defTabSz="91426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258" indent="-182854" algn="l" defTabSz="91426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12" indent="-182854" algn="l" defTabSz="91426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966" indent="-182854" algn="l" defTabSz="91426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36700"/>
            <a:ext cx="7745412" cy="484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7029" y="10533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Futura Medium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2163" y="6430674"/>
            <a:ext cx="1835724" cy="418204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0" y="204147"/>
            <a:ext cx="7597775" cy="90075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80010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400" b="0" baseline="0">
                <a:ln>
                  <a:solidFill>
                    <a:schemeClr val="bg1"/>
                  </a:solidFill>
                </a:ln>
                <a:noFill/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9pPr>
          </a:lstStyle>
          <a:p>
            <a:pPr defTabSz="914400"/>
            <a:r>
              <a:rPr lang="en-US" dirty="0">
                <a:ln>
                  <a:noFill/>
                </a:ln>
                <a:solidFill>
                  <a:prstClr val="white"/>
                </a:solidFill>
                <a:latin typeface="Calibri"/>
              </a:rPr>
              <a:t/>
            </a:r>
            <a:br>
              <a:rPr lang="en-US" dirty="0">
                <a:ln>
                  <a:noFill/>
                </a:ln>
                <a:solidFill>
                  <a:prstClr val="white"/>
                </a:solidFill>
                <a:latin typeface="Calibri"/>
              </a:rPr>
            </a:br>
            <a:endParaRPr lang="en-US" b="1" dirty="0">
              <a:ln>
                <a:noFill/>
              </a:ln>
              <a:solidFill>
                <a:srgbClr val="00009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8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 xmlns:p14="http://schemas.microsoft.com/office/powerpoint/2010/main">
    <p:fade/>
  </p:transition>
  <p:hf hdr="0"/>
  <p:txStyles>
    <p:titleStyle>
      <a:lvl1pPr marL="800100" indent="0" algn="l" rtl="0" eaLnBrk="1" fontAlgn="base" hangingPunct="1">
        <a:spcBef>
          <a:spcPct val="0"/>
        </a:spcBef>
        <a:spcAft>
          <a:spcPct val="0"/>
        </a:spcAft>
        <a:defRPr sz="2400" b="0" baseline="0">
          <a:ln>
            <a:solidFill>
              <a:schemeClr val="bg1"/>
            </a:solidFill>
          </a:ln>
          <a:noFill/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36700"/>
            <a:ext cx="7745412" cy="484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7029" y="10533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Futura Medium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52163" y="6430674"/>
            <a:ext cx="1835724" cy="418204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0" y="204147"/>
            <a:ext cx="7597775" cy="90075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80010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400" b="0" baseline="0">
                <a:ln>
                  <a:solidFill>
                    <a:schemeClr val="bg1"/>
                  </a:solidFill>
                </a:ln>
                <a:noFill/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9pPr>
          </a:lstStyle>
          <a:p>
            <a:pPr defTabSz="914400"/>
            <a:r>
              <a:rPr lang="en-US" dirty="0">
                <a:ln>
                  <a:noFill/>
                </a:ln>
                <a:solidFill>
                  <a:prstClr val="white"/>
                </a:solidFill>
                <a:latin typeface="Calibri"/>
              </a:rPr>
              <a:t/>
            </a:r>
            <a:br>
              <a:rPr lang="en-US" dirty="0">
                <a:ln>
                  <a:noFill/>
                </a:ln>
                <a:solidFill>
                  <a:prstClr val="white"/>
                </a:solidFill>
                <a:latin typeface="Calibri"/>
              </a:rPr>
            </a:br>
            <a:endParaRPr lang="en-US" b="1" dirty="0">
              <a:ln>
                <a:noFill/>
              </a:ln>
              <a:solidFill>
                <a:srgbClr val="00009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45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xmlns:p14="http://schemas.microsoft.com/office/powerpoint/2010/main">
    <p:fade/>
  </p:transition>
  <p:hf hdr="0"/>
  <p:txStyles>
    <p:titleStyle>
      <a:lvl1pPr marL="800100" indent="0" algn="l" rtl="0" eaLnBrk="1" fontAlgn="base" hangingPunct="1">
        <a:spcBef>
          <a:spcPct val="0"/>
        </a:spcBef>
        <a:spcAft>
          <a:spcPct val="0"/>
        </a:spcAft>
        <a:defRPr sz="2400" b="0" baseline="0">
          <a:ln>
            <a:solidFill>
              <a:schemeClr val="bg1"/>
            </a:solidFill>
          </a:ln>
          <a:noFill/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36700"/>
            <a:ext cx="7745412" cy="484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7029" y="10533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Futura Medium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2163" y="6430674"/>
            <a:ext cx="1835724" cy="418204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0" y="204147"/>
            <a:ext cx="7597775" cy="90075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80010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400" b="0" baseline="0">
                <a:ln>
                  <a:solidFill>
                    <a:schemeClr val="bg1"/>
                  </a:solidFill>
                </a:ln>
                <a:noFill/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9pPr>
          </a:lstStyle>
          <a:p>
            <a:pPr defTabSz="914400"/>
            <a:r>
              <a:rPr lang="en-US" dirty="0">
                <a:ln>
                  <a:noFill/>
                </a:ln>
                <a:solidFill>
                  <a:prstClr val="white"/>
                </a:solidFill>
                <a:latin typeface="Calibri"/>
              </a:rPr>
              <a:t/>
            </a:r>
            <a:br>
              <a:rPr lang="en-US" dirty="0">
                <a:ln>
                  <a:noFill/>
                </a:ln>
                <a:solidFill>
                  <a:prstClr val="white"/>
                </a:solidFill>
                <a:latin typeface="Calibri"/>
              </a:rPr>
            </a:br>
            <a:endParaRPr lang="en-US" b="1" dirty="0">
              <a:ln>
                <a:noFill/>
              </a:ln>
              <a:solidFill>
                <a:srgbClr val="00009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98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ransition xmlns:p14="http://schemas.microsoft.com/office/powerpoint/2010/main">
    <p:fade/>
  </p:transition>
  <p:hf hdr="0"/>
  <p:txStyles>
    <p:titleStyle>
      <a:lvl1pPr marL="800100" indent="0" algn="l" rtl="0" eaLnBrk="1" fontAlgn="base" hangingPunct="1">
        <a:spcBef>
          <a:spcPct val="0"/>
        </a:spcBef>
        <a:spcAft>
          <a:spcPct val="0"/>
        </a:spcAft>
        <a:defRPr sz="2400" b="0" baseline="0">
          <a:ln>
            <a:solidFill>
              <a:schemeClr val="bg1"/>
            </a:solidFill>
          </a:ln>
          <a:noFill/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5.xml"/><Relationship Id="rId2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Consulting Skills &amp;</a:t>
            </a:r>
          </a:p>
          <a:p>
            <a:r>
              <a:rPr lang="en-US" dirty="0" smtClean="0"/>
              <a:t>HODN Collaborative Consulting Program</a:t>
            </a:r>
          </a:p>
        </p:txBody>
      </p:sp>
      <p:pic>
        <p:nvPicPr>
          <p:cNvPr id="4" name="Picture 3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72596"/>
            <a:ext cx="3654287" cy="1486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6737" y="5120106"/>
            <a:ext cx="2249846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dirty="0" smtClean="0"/>
              <a:t>Greg Parker, MSOD</a:t>
            </a:r>
          </a:p>
        </p:txBody>
      </p:sp>
      <p:pic>
        <p:nvPicPr>
          <p:cNvPr id="5" name="Picture 4" descr="shutterstock_1798618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82" y="431800"/>
            <a:ext cx="4585558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28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That </a:t>
            </a:r>
            <a:r>
              <a:rPr lang="en-US" dirty="0"/>
              <a:t>H</a:t>
            </a:r>
            <a:r>
              <a:rPr lang="en-US" dirty="0" smtClean="0"/>
              <a:t>ave Influenced Me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07092"/>
              </p:ext>
            </p:extLst>
          </p:nvPr>
        </p:nvGraphicFramePr>
        <p:xfrm>
          <a:off x="1270000" y="1891822"/>
          <a:ext cx="6197600" cy="39882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94200"/>
                <a:gridCol w="1803400"/>
              </a:tblGrid>
              <a:tr h="29595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Flawless Consulting</a:t>
                      </a:r>
                      <a:r>
                        <a:rPr lang="en-US" sz="1400" b="0" baseline="0" dirty="0" smtClean="0"/>
                        <a:t> 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Peter Block</a:t>
                      </a:r>
                    </a:p>
                  </a:txBody>
                  <a:tcPr anchor="ctr"/>
                </a:tc>
              </a:tr>
              <a:tr h="308747"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Process Consulting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Ed. Schein</a:t>
                      </a:r>
                    </a:p>
                  </a:txBody>
                  <a:tcPr anchor="ctr"/>
                </a:tc>
              </a:tr>
              <a:tr h="311213"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Humble</a:t>
                      </a:r>
                      <a:r>
                        <a:rPr lang="en-US" sz="1400" baseline="0" dirty="0" smtClean="0"/>
                        <a:t> Inquiry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Schein</a:t>
                      </a:r>
                      <a:endParaRPr lang="en-US" sz="1400" dirty="0"/>
                    </a:p>
                  </a:txBody>
                  <a:tcPr anchor="ctr"/>
                </a:tc>
              </a:tr>
              <a:tr h="29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Helping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Schein</a:t>
                      </a:r>
                      <a:endParaRPr lang="en-US" sz="1400" dirty="0"/>
                    </a:p>
                  </a:txBody>
                  <a:tcPr anchor="ctr"/>
                </a:tc>
              </a:tr>
              <a:tr h="3546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Humble Consulting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Schein</a:t>
                      </a:r>
                    </a:p>
                  </a:txBody>
                  <a:tcPr anchor="ctr"/>
                </a:tc>
              </a:tr>
              <a:tr h="406932"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The Consulting</a:t>
                      </a:r>
                      <a:r>
                        <a:rPr lang="en-US" sz="1400" baseline="0" dirty="0" smtClean="0"/>
                        <a:t> Process In Action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Lippitt</a:t>
                      </a:r>
                      <a:r>
                        <a:rPr lang="en-US" sz="1400" dirty="0" smtClean="0"/>
                        <a:t> &amp; </a:t>
                      </a:r>
                      <a:r>
                        <a:rPr lang="en-US" sz="1400" dirty="0" err="1" smtClean="0"/>
                        <a:t>Lippitt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4192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Organizational Consulting</a:t>
                      </a:r>
                      <a:r>
                        <a:rPr lang="en-US" sz="1400" baseline="0" dirty="0" smtClean="0"/>
                        <a:t> a Gestalt Approach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Ed. Nevis</a:t>
                      </a:r>
                      <a:endParaRPr lang="en-US" sz="1400" dirty="0"/>
                    </a:p>
                  </a:txBody>
                  <a:tcPr anchor="ctr"/>
                </a:tc>
              </a:tr>
              <a:tr h="3822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Fifth</a:t>
                      </a:r>
                      <a:r>
                        <a:rPr lang="en-US" sz="1400" baseline="0" dirty="0" smtClean="0"/>
                        <a:t> Discipline </a:t>
                      </a:r>
                      <a:r>
                        <a:rPr lang="en-US" sz="1400" baseline="0" dirty="0" err="1" smtClean="0"/>
                        <a:t>Fieldbook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Peter </a:t>
                      </a:r>
                      <a:r>
                        <a:rPr lang="en-US" sz="1400" dirty="0" err="1" smtClean="0"/>
                        <a:t>Senge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et. al.</a:t>
                      </a:r>
                      <a:endParaRPr lang="en-US" sz="1400" dirty="0"/>
                    </a:p>
                  </a:txBody>
                  <a:tcPr anchor="ctr"/>
                </a:tc>
              </a:tr>
              <a:tr h="5031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Trusted Advisor  (and </a:t>
                      </a:r>
                      <a:r>
                        <a:rPr lang="en-US" sz="1400" dirty="0" err="1" smtClean="0"/>
                        <a:t>Fieldbook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Charlie Green, et. al.</a:t>
                      </a:r>
                      <a:endParaRPr lang="en-US" sz="1400" dirty="0"/>
                    </a:p>
                  </a:txBody>
                  <a:tcPr anchor="ctr"/>
                </a:tc>
              </a:tr>
              <a:tr h="3726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Intervention Skills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Brendan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Reddy</a:t>
                      </a:r>
                      <a:endParaRPr lang="en-US" sz="1400" dirty="0"/>
                    </a:p>
                  </a:txBody>
                  <a:tcPr anchor="ctr"/>
                </a:tc>
              </a:tr>
              <a:tr h="29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Consultants Calling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Bellman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43835"/>
            <a:ext cx="1346199" cy="5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480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That </a:t>
            </a:r>
            <a:r>
              <a:rPr lang="en-US" dirty="0"/>
              <a:t>H</a:t>
            </a:r>
            <a:r>
              <a:rPr lang="en-US" dirty="0" smtClean="0"/>
              <a:t>ave Influenced Me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61586"/>
              </p:ext>
            </p:extLst>
          </p:nvPr>
        </p:nvGraphicFramePr>
        <p:xfrm>
          <a:off x="1270000" y="1891822"/>
          <a:ext cx="6756400" cy="39882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94200"/>
                <a:gridCol w="1803400"/>
                <a:gridCol w="558800"/>
              </a:tblGrid>
              <a:tr h="29595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Flawless Consulting</a:t>
                      </a:r>
                      <a:r>
                        <a:rPr lang="en-US" sz="1400" b="0" baseline="0" dirty="0" smtClean="0"/>
                        <a:t> 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Peter Block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+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8747"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Process Consulting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Ed. Schein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rgbClr val="8C1AFF"/>
                    </a:solidFill>
                  </a:tcPr>
                </a:tc>
              </a:tr>
              <a:tr h="311213"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Humble</a:t>
                      </a:r>
                      <a:r>
                        <a:rPr lang="en-US" sz="1400" baseline="0" dirty="0" smtClean="0"/>
                        <a:t> Inquiry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Schein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  <a:tr h="29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Helping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Schein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8C1AFF"/>
                    </a:solidFill>
                  </a:tcPr>
                </a:tc>
              </a:tr>
              <a:tr h="3546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Humble Consulting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Schein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  <a:tr h="406932"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The Consulting</a:t>
                      </a:r>
                      <a:r>
                        <a:rPr lang="en-US" sz="1400" baseline="0" dirty="0" smtClean="0"/>
                        <a:t> Process In Action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Lippitt</a:t>
                      </a:r>
                      <a:r>
                        <a:rPr lang="en-US" sz="1400" dirty="0" smtClean="0"/>
                        <a:t> &amp; </a:t>
                      </a:r>
                      <a:r>
                        <a:rPr lang="en-US" sz="1400" dirty="0" err="1" smtClean="0"/>
                        <a:t>Lippitt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</a:t>
                      </a:r>
                    </a:p>
                  </a:txBody>
                  <a:tcPr anchor="ctr"/>
                </a:tc>
              </a:tr>
              <a:tr h="4192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Organizational Consulting</a:t>
                      </a:r>
                      <a:r>
                        <a:rPr lang="en-US" sz="1400" baseline="0" dirty="0" smtClean="0"/>
                        <a:t> a Gestalt Approach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Ed. Nevis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A+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8C1AFF"/>
                    </a:solidFill>
                  </a:tcPr>
                </a:tc>
              </a:tr>
              <a:tr h="3822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Fifth</a:t>
                      </a:r>
                      <a:r>
                        <a:rPr lang="en-US" sz="1400" baseline="0" dirty="0" smtClean="0"/>
                        <a:t> Discipline </a:t>
                      </a:r>
                      <a:r>
                        <a:rPr lang="en-US" sz="1400" baseline="0" dirty="0" err="1" smtClean="0"/>
                        <a:t>Fieldbook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Peter </a:t>
                      </a:r>
                      <a:r>
                        <a:rPr lang="en-US" sz="1400" dirty="0" err="1" smtClean="0"/>
                        <a:t>Senge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et. al.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  <a:tr h="5031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Trusted Advisor  (and </a:t>
                      </a:r>
                      <a:r>
                        <a:rPr lang="en-US" sz="1400" dirty="0" err="1" smtClean="0"/>
                        <a:t>Fieldbook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Charlie Green, et. al.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8C1AFF"/>
                    </a:solidFill>
                  </a:tcPr>
                </a:tc>
              </a:tr>
              <a:tr h="3726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Intervention Skills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Brendan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Reddy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A+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8C1AFF"/>
                    </a:solidFill>
                  </a:tcPr>
                </a:tc>
              </a:tr>
              <a:tr h="29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Consultants Calling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Bellman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43835"/>
            <a:ext cx="1346199" cy="5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54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Consulting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435"/>
            <a:ext cx="8229600" cy="4851400"/>
          </a:xfrm>
        </p:spPr>
        <p:txBody>
          <a:bodyPr>
            <a:noAutofit/>
          </a:bodyPr>
          <a:lstStyle/>
          <a:p>
            <a:pPr lvl="0"/>
            <a:r>
              <a:rPr lang="en-US" sz="1400" dirty="0" smtClean="0"/>
              <a:t>Participants </a:t>
            </a:r>
            <a:r>
              <a:rPr lang="en-US" sz="1400" dirty="0"/>
              <a:t>invest a Total of 17 hours in their professional development over eight weeks</a:t>
            </a:r>
            <a:r>
              <a:rPr lang="en-US" sz="1400" dirty="0" smtClean="0"/>
              <a:t>.</a:t>
            </a:r>
          </a:p>
          <a:p>
            <a:pPr lvl="0">
              <a:lnSpc>
                <a:spcPct val="70000"/>
              </a:lnSpc>
            </a:pPr>
            <a:endParaRPr lang="en-US" sz="1400" dirty="0"/>
          </a:p>
          <a:p>
            <a:pPr lvl="0"/>
            <a:r>
              <a:rPr lang="en-US" sz="1400" dirty="0" smtClean="0"/>
              <a:t>Blended Learning: Consulting Experience, On-line Video and Exam, Journaling,  Weekly Teleconference,  Facilitator and Peer Coaching</a:t>
            </a:r>
          </a:p>
          <a:p>
            <a:pPr lvl="0">
              <a:lnSpc>
                <a:spcPct val="70000"/>
              </a:lnSpc>
            </a:pPr>
            <a:endParaRPr lang="en-US" sz="1400" dirty="0"/>
          </a:p>
          <a:p>
            <a:pPr lvl="0">
              <a:lnSpc>
                <a:spcPct val="70000"/>
              </a:lnSpc>
            </a:pPr>
            <a:r>
              <a:rPr lang="en-US" sz="1400" dirty="0"/>
              <a:t>Cohort groups meet weekly with their facilitator to debrief and share their learning.  As the group chooses, this can be in-person of via teleconference. </a:t>
            </a:r>
            <a:r>
              <a:rPr lang="en-US" sz="1400" dirty="0" smtClean="0"/>
              <a:t>Experienced </a:t>
            </a:r>
            <a:r>
              <a:rPr lang="en-US" sz="1400" dirty="0"/>
              <a:t>consultants from our own HODN community will facilitate each cohort group.</a:t>
            </a:r>
            <a:br>
              <a:rPr lang="en-US" sz="1400" dirty="0"/>
            </a:br>
            <a:endParaRPr lang="en-US" sz="1400" dirty="0"/>
          </a:p>
          <a:p>
            <a:pPr lvl="0"/>
            <a:r>
              <a:rPr lang="en-US" sz="1400" dirty="0"/>
              <a:t>All cohort groups will jointly meet in-person for a 90-minute kickoff event</a:t>
            </a:r>
            <a:r>
              <a:rPr lang="en-US" sz="1400" dirty="0" smtClean="0"/>
              <a:t>.( Before April HODN Meeting).   </a:t>
            </a:r>
            <a:r>
              <a:rPr lang="en-US" sz="1400" dirty="0"/>
              <a:t>Each week there after each individual cohort group will meet separately. 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b="1" dirty="0"/>
          </a:p>
          <a:p>
            <a:pPr lvl="0"/>
            <a:r>
              <a:rPr lang="en-US" sz="1200" b="1" dirty="0" smtClean="0"/>
              <a:t>Weekly Topics and Skills:</a:t>
            </a:r>
          </a:p>
          <a:p>
            <a:pPr marL="731481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1200" dirty="0" smtClean="0"/>
              <a:t>Kick-off: Form Cohort Groups and OD – an eclectic mix of knowledge and skill</a:t>
            </a:r>
          </a:p>
          <a:p>
            <a:pPr marL="731481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1200" dirty="0" smtClean="0"/>
              <a:t>Collaborative Consulting for Performance, Change and Learning</a:t>
            </a:r>
          </a:p>
          <a:p>
            <a:pPr marL="731481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1200" dirty="0" smtClean="0"/>
              <a:t>Contracting </a:t>
            </a:r>
          </a:p>
          <a:p>
            <a:pPr marL="731481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1200" dirty="0" smtClean="0"/>
              <a:t>Discovery</a:t>
            </a:r>
          </a:p>
          <a:p>
            <a:pPr marL="731481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1200" dirty="0" smtClean="0"/>
              <a:t>Action Planning </a:t>
            </a:r>
          </a:p>
          <a:p>
            <a:pPr marL="731481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1200" dirty="0" smtClean="0"/>
              <a:t>Implementation</a:t>
            </a:r>
          </a:p>
          <a:p>
            <a:pPr marL="731481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1200" dirty="0" smtClean="0"/>
              <a:t>Evaluation </a:t>
            </a:r>
          </a:p>
          <a:p>
            <a:pPr marL="731481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1200" dirty="0" smtClean="0"/>
              <a:t>Termination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070600"/>
            <a:ext cx="1619852" cy="659032"/>
          </a:xfrm>
          <a:prstGeom prst="rect">
            <a:avLst/>
          </a:prstGeom>
        </p:spPr>
      </p:pic>
      <p:pic>
        <p:nvPicPr>
          <p:cNvPr id="5" name="Picture 4" descr="CD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60" y="5994400"/>
            <a:ext cx="3239340" cy="80983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5194300" y="4826000"/>
            <a:ext cx="2971800" cy="116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27" tIns="45713" rIns="91427" bIns="45713" rtlCol="0">
            <a:normAutofit/>
          </a:bodyPr>
          <a:lstStyle>
            <a:lvl1pPr marL="182854" indent="-182854" algn="l" defTabSz="914269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35" indent="-182854" algn="l" defTabSz="914269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415" indent="-182854" algn="l" defTabSz="91426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696" indent="-182854" algn="l" defTabSz="91426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550" indent="-137140" algn="l" defTabSz="914269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404" indent="-182854" algn="l" defTabSz="91426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258" indent="-182854" algn="l" defTabSz="91426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112" indent="-182854" algn="l" defTabSz="91426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19966" indent="-182854" algn="l" defTabSz="91426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481" lvl="1" indent="-457200">
              <a:buClr>
                <a:srgbClr val="FF0000"/>
              </a:buClr>
              <a:buFont typeface="+mj-lt"/>
              <a:buAutoNum type="arabicPeriod"/>
            </a:pPr>
            <a:endParaRPr lang="en-US" sz="1200" dirty="0"/>
          </a:p>
          <a:p>
            <a:pPr marL="228600" indent="-228600"/>
            <a:r>
              <a:rPr lang="en-US" sz="1200" dirty="0"/>
              <a:t>Members Only </a:t>
            </a:r>
          </a:p>
          <a:p>
            <a:pPr marL="228600" indent="-228600"/>
            <a:r>
              <a:rPr lang="en-US" sz="1200" dirty="0"/>
              <a:t>HODN charges $195 per participant</a:t>
            </a:r>
          </a:p>
          <a:p>
            <a:pPr marL="228600" lvl="0" indent="-228600"/>
            <a:r>
              <a:rPr lang="en-US" sz="1200" dirty="0"/>
              <a:t>Facilitator time is bro-bono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54716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Mission of Consultants Development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 anchor="ctr">
            <a:normAutofit/>
          </a:bodyPr>
          <a:lstStyle/>
          <a:p>
            <a:r>
              <a:rPr lang="en-US" sz="1600" dirty="0"/>
              <a:t>Provide highly affordable and accessible consultant training and development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Provide </a:t>
            </a:r>
            <a:r>
              <a:rPr lang="en-US" sz="1600" dirty="0"/>
              <a:t>the nuts-and-bolts, comprehensive knowledge and resources needed for a firm foundation in any approach to </a:t>
            </a:r>
            <a:r>
              <a:rPr lang="en-US" sz="1600" dirty="0" smtClean="0"/>
              <a:t>consulting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/>
              <a:t>Provide guidelines for consultants to work in an authentic </a:t>
            </a:r>
            <a:r>
              <a:rPr lang="en-US" sz="1600" dirty="0" smtClean="0"/>
              <a:t>and </a:t>
            </a:r>
            <a:r>
              <a:rPr lang="en-US" sz="1600" dirty="0"/>
              <a:t>highly collaborative manner with their </a:t>
            </a:r>
            <a:r>
              <a:rPr lang="en-US" sz="1600" dirty="0" smtClean="0"/>
              <a:t>clients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/>
              <a:t>Provide a vast range of practical resources that can be applied right away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/>
              <a:t>P</a:t>
            </a:r>
            <a:r>
              <a:rPr lang="en-US" sz="1600" dirty="0" smtClean="0"/>
              <a:t>rovide </a:t>
            </a:r>
            <a:r>
              <a:rPr lang="en-US" sz="1600" dirty="0"/>
              <a:t>ongoing guidance and support to apply new learning from CDI’s courses and Certificate-</a:t>
            </a:r>
            <a:r>
              <a:rPr lang="en-US" sz="1600" dirty="0" smtClean="0"/>
              <a:t>Series</a:t>
            </a:r>
          </a:p>
          <a:p>
            <a:endParaRPr lang="en-US" sz="1600" dirty="0" smtClean="0"/>
          </a:p>
          <a:p>
            <a:r>
              <a:rPr lang="en-US" sz="1600" dirty="0" smtClean="0"/>
              <a:t>Houston, </a:t>
            </a:r>
            <a:r>
              <a:rPr lang="en-US" sz="1600" dirty="0" err="1" smtClean="0"/>
              <a:t>Minn</a:t>
            </a:r>
            <a:r>
              <a:rPr lang="en-US" sz="1600" dirty="0" smtClean="0"/>
              <a:t>, NJ, </a:t>
            </a:r>
            <a:r>
              <a:rPr lang="en-US" sz="1600" dirty="0" err="1" smtClean="0"/>
              <a:t>Md</a:t>
            </a:r>
            <a:r>
              <a:rPr lang="en-US" sz="1600" dirty="0" smtClean="0"/>
              <a:t> OD Chapters are using CDI Courses and Certification.</a:t>
            </a:r>
            <a:endParaRPr lang="en-US" sz="1600" dirty="0"/>
          </a:p>
        </p:txBody>
      </p:sp>
      <p:pic>
        <p:nvPicPr>
          <p:cNvPr id="4" name="Picture 3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32501"/>
            <a:ext cx="1619852" cy="659032"/>
          </a:xfrm>
          <a:prstGeom prst="rect">
            <a:avLst/>
          </a:prstGeom>
        </p:spPr>
      </p:pic>
      <p:pic>
        <p:nvPicPr>
          <p:cNvPr id="5" name="Picture 4" descr="CD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60" y="6032500"/>
            <a:ext cx="3239340" cy="8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709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800" b="1" dirty="0"/>
              <a:t>Collaborative Consulting for Performance,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Change and </a:t>
            </a:r>
            <a:r>
              <a:rPr lang="en-US" sz="2800" b="1" dirty="0" smtClean="0"/>
              <a:t>Learning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collaborative consulting cycle provides a flexible framework in which you and your clients continually </a:t>
            </a:r>
            <a:r>
              <a:rPr lang="en-US" sz="2000" b="1" dirty="0">
                <a:solidFill>
                  <a:srgbClr val="FF0000"/>
                </a:solidFill>
              </a:rPr>
              <a:t>coordinate, dialogue and learn </a:t>
            </a:r>
            <a:r>
              <a:rPr lang="en-US" sz="2000" dirty="0"/>
              <a:t>about the best actions to take to improve the performance of their organizations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Ultimately</a:t>
            </a:r>
            <a:r>
              <a:rPr lang="en-US" sz="2000" dirty="0"/>
              <a:t>, collaborative consulting is really a philosophy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based on the belief that true change and learning will not take place with your client unless your client shows </a:t>
            </a:r>
            <a:r>
              <a:rPr lang="en-US" sz="2000" b="1" dirty="0">
                <a:solidFill>
                  <a:srgbClr val="FF0000"/>
                </a:solidFill>
              </a:rPr>
              <a:t>strong ownership, participation and commitment</a:t>
            </a:r>
            <a:r>
              <a:rPr lang="en-US" sz="2000" dirty="0"/>
              <a:t> in that overall process of change and learning.  </a:t>
            </a:r>
          </a:p>
          <a:p>
            <a:endParaRPr lang="en-US" sz="2000" dirty="0"/>
          </a:p>
        </p:txBody>
      </p:sp>
      <p:pic>
        <p:nvPicPr>
          <p:cNvPr id="4" name="Picture 3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32501"/>
            <a:ext cx="1619852" cy="659032"/>
          </a:xfrm>
          <a:prstGeom prst="rect">
            <a:avLst/>
          </a:prstGeom>
        </p:spPr>
      </p:pic>
      <p:pic>
        <p:nvPicPr>
          <p:cNvPr id="5" name="Picture 4" descr="CD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60" y="6032500"/>
            <a:ext cx="3239340" cy="8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375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/>
              <a:t>Blended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Training Video (30 minutes)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Pre and Post Assessments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Learning Journal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Seven 90-minute virtual meetings (cohort)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Session Quiz – 80 required score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ractical </a:t>
            </a:r>
            <a:r>
              <a:rPr lang="en-US" dirty="0"/>
              <a:t>downloadable tools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Sources for Additional Learning (recommended interactive exercise(s), book(s), discussion group and questions for reflection about the topic)</a:t>
            </a:r>
            <a:endParaRPr lang="en-US" dirty="0"/>
          </a:p>
        </p:txBody>
      </p:sp>
      <p:pic>
        <p:nvPicPr>
          <p:cNvPr id="4" name="Picture 3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32501"/>
            <a:ext cx="1619852" cy="659032"/>
          </a:xfrm>
          <a:prstGeom prst="rect">
            <a:avLst/>
          </a:prstGeom>
        </p:spPr>
      </p:pic>
      <p:pic>
        <p:nvPicPr>
          <p:cNvPr id="5" name="Picture 4" descr="CD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60" y="6032500"/>
            <a:ext cx="3239340" cy="8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647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/>
              <a:t>Learning and Development Journal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Research shows that adults learn best when they carefully reflect on their own experiences.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Therefore, skills in reflection are critical for professional learning and development. 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Your "Learning and Development Journal for CDI Courses" is where you document all of your important reflections and learning during the activities in a CDI course.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You then discuss your learnings during the virtual meetings in your cohort.</a:t>
            </a:r>
            <a:endParaRPr lang="en-US" sz="2000" dirty="0"/>
          </a:p>
        </p:txBody>
      </p:sp>
      <p:pic>
        <p:nvPicPr>
          <p:cNvPr id="4" name="Picture 3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57901"/>
            <a:ext cx="1619852" cy="659032"/>
          </a:xfrm>
          <a:prstGeom prst="rect">
            <a:avLst/>
          </a:prstGeom>
        </p:spPr>
      </p:pic>
      <p:pic>
        <p:nvPicPr>
          <p:cNvPr id="5" name="Picture 4" descr="CD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60" y="6057900"/>
            <a:ext cx="3239340" cy="8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44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I Certificate - HODN - CCT - CHarris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38" r="-67638"/>
          <a:stretch>
            <a:fillRect/>
          </a:stretch>
        </p:blipFill>
        <p:spPr>
          <a:xfrm>
            <a:off x="-637125" y="603582"/>
            <a:ext cx="10466926" cy="5756406"/>
          </a:xfrm>
          <a:ln>
            <a:noFill/>
          </a:ln>
        </p:spPr>
      </p:pic>
      <p:pic>
        <p:nvPicPr>
          <p:cNvPr id="3" name="Picture 2" descr="HODN Logo 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57901"/>
            <a:ext cx="1619852" cy="659032"/>
          </a:xfrm>
          <a:prstGeom prst="rect">
            <a:avLst/>
          </a:prstGeom>
        </p:spPr>
      </p:pic>
      <p:pic>
        <p:nvPicPr>
          <p:cNvPr id="5" name="Picture 4" descr="CD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60" y="6057900"/>
            <a:ext cx="3239340" cy="8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8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Back </a:t>
            </a:r>
            <a:r>
              <a:rPr lang="mr-IN" sz="6000" dirty="0" smtClean="0"/>
              <a:t>–</a:t>
            </a:r>
            <a:r>
              <a:rPr lang="en-US" sz="6000" dirty="0" smtClean="0"/>
              <a:t>Up Slides </a:t>
            </a:r>
            <a:endParaRPr lang="en-US" sz="6000" dirty="0"/>
          </a:p>
        </p:txBody>
      </p:sp>
      <p:pic>
        <p:nvPicPr>
          <p:cNvPr id="6" name="Picture 5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533400"/>
            <a:ext cx="1619852" cy="6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816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4470"/>
            <a:ext cx="8229600" cy="1089660"/>
          </a:xfrm>
          <a:ln>
            <a:noFill/>
          </a:ln>
        </p:spPr>
        <p:txBody>
          <a:bodyPr/>
          <a:lstStyle/>
          <a:p>
            <a:r>
              <a:rPr lang="en-US" dirty="0" smtClean="0"/>
              <a:t>Carter McNamara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165"/>
            <a:ext cx="8229600" cy="4204970"/>
          </a:xfrm>
        </p:spPr>
        <p:txBody>
          <a:bodyPr/>
          <a:lstStyle/>
          <a:p>
            <a:r>
              <a:rPr lang="en-US" dirty="0"/>
              <a:t>CDI was founded in 2013 by Carter McNamara, MBA, PhD, a principal consultant in CDI, and founding partner of Authenticity Consulting, LLC. </a:t>
            </a:r>
            <a:r>
              <a:rPr lang="en-US" dirty="0" smtClean="0"/>
              <a:t>He </a:t>
            </a:r>
            <a:r>
              <a:rPr lang="en-US" dirty="0"/>
              <a:t>has </a:t>
            </a:r>
            <a:r>
              <a:rPr lang="en-US" dirty="0" smtClean="0"/>
              <a:t>been </a:t>
            </a:r>
            <a:r>
              <a:rPr lang="en-US" dirty="0"/>
              <a:t>training consultants since the 1990s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Carter is the Lecturer for the 7 Video Sessions.</a:t>
            </a:r>
            <a:endParaRPr lang="en-US" dirty="0"/>
          </a:p>
        </p:txBody>
      </p:sp>
      <p:pic>
        <p:nvPicPr>
          <p:cNvPr id="4" name="Picture 3" descr="Carter-McNama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4743447"/>
            <a:ext cx="1607094" cy="1944584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5" name="Picture 4" descr="CD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68300"/>
            <a:ext cx="3517900" cy="8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98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Introductions</a:t>
            </a:r>
          </a:p>
          <a:p>
            <a:pPr>
              <a:buFontTx/>
              <a:buChar char="-"/>
            </a:pPr>
            <a:r>
              <a:rPr lang="en-US" dirty="0" smtClean="0"/>
              <a:t>“Let me see your watch” </a:t>
            </a:r>
          </a:p>
          <a:p>
            <a:pPr>
              <a:buFontTx/>
              <a:buChar char="-"/>
            </a:pPr>
            <a:r>
              <a:rPr lang="en-US" dirty="0" smtClean="0"/>
              <a:t>Eclectic Foundations</a:t>
            </a:r>
          </a:p>
          <a:p>
            <a:pPr>
              <a:buFontTx/>
              <a:buChar char="-"/>
            </a:pPr>
            <a:r>
              <a:rPr lang="en-US" dirty="0" smtClean="0"/>
              <a:t>Consulting Exercise</a:t>
            </a:r>
          </a:p>
          <a:p>
            <a:pPr>
              <a:buFontTx/>
              <a:buChar char="-"/>
            </a:pPr>
            <a:r>
              <a:rPr lang="en-US" dirty="0" smtClean="0"/>
              <a:t>Resources</a:t>
            </a:r>
          </a:p>
          <a:p>
            <a:pPr>
              <a:buFontTx/>
              <a:buChar char="-"/>
            </a:pPr>
            <a:r>
              <a:rPr lang="en-US" dirty="0" smtClean="0"/>
              <a:t>Collaborative Consulting  (CDI &amp; HODN)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HODN Survey</a:t>
            </a: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ODN Logo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43835"/>
            <a:ext cx="1346199" cy="5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133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2357001"/>
              </p:ext>
            </p:extLst>
          </p:nvPr>
        </p:nvGraphicFramePr>
        <p:xfrm>
          <a:off x="156977" y="1182967"/>
          <a:ext cx="8647497" cy="538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332" y="449596"/>
            <a:ext cx="5346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  <a:latin typeface="Futura Medium" charset="0"/>
                <a:cs typeface="Arial" charset="0"/>
              </a:rPr>
              <a:t>Gestalt Cycle of Experience</a:t>
            </a:r>
            <a:endParaRPr lang="en-US" sz="3200" dirty="0">
              <a:solidFill>
                <a:prstClr val="white"/>
              </a:solidFill>
              <a:latin typeface="Futura Medium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44100" y="5524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866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Name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Experience:</a:t>
            </a:r>
          </a:p>
          <a:p>
            <a:pPr lvl="1"/>
            <a:r>
              <a:rPr lang="en-US" sz="2000" dirty="0" smtClean="0"/>
              <a:t>Internal Consultant</a:t>
            </a:r>
          </a:p>
          <a:p>
            <a:pPr lvl="1"/>
            <a:r>
              <a:rPr lang="en-US" sz="2000" dirty="0" smtClean="0"/>
              <a:t>External Consultant</a:t>
            </a:r>
          </a:p>
          <a:p>
            <a:pPr lvl="1"/>
            <a:r>
              <a:rPr lang="en-US" sz="2000" dirty="0" smtClean="0"/>
              <a:t>Aspiring Consultant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Current Client Status</a:t>
            </a:r>
          </a:p>
          <a:p>
            <a:pPr lvl="1"/>
            <a:r>
              <a:rPr lang="en-US" sz="2000" dirty="0" smtClean="0"/>
              <a:t>Searching</a:t>
            </a:r>
          </a:p>
          <a:p>
            <a:pPr lvl="1"/>
            <a:r>
              <a:rPr lang="en-US" sz="2000" dirty="0" smtClean="0"/>
              <a:t>Beginning</a:t>
            </a:r>
          </a:p>
          <a:p>
            <a:pPr lvl="1"/>
            <a:r>
              <a:rPr lang="en-US" sz="2000" dirty="0" smtClean="0"/>
              <a:t>Middle</a:t>
            </a:r>
          </a:p>
          <a:p>
            <a:pPr lvl="1"/>
            <a:r>
              <a:rPr lang="en-US" sz="2000" dirty="0" smtClean="0"/>
              <a:t>End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Are you: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new to our HODN Community?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Infrequent attendee?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Regular attendance?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peaked your interest to attend today?</a:t>
            </a:r>
          </a:p>
          <a:p>
            <a:pPr lvl="1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29698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“Let Me See Your Watch”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OD </a:t>
            </a:r>
            <a:r>
              <a:rPr lang="en-US" dirty="0"/>
              <a:t>values and </a:t>
            </a:r>
            <a:r>
              <a:rPr lang="en-US" dirty="0" smtClean="0"/>
              <a:t>approach differentiate </a:t>
            </a:r>
            <a:r>
              <a:rPr lang="en-US" dirty="0"/>
              <a:t>us </a:t>
            </a:r>
            <a:r>
              <a:rPr lang="en-US" dirty="0" smtClean="0"/>
              <a:t>from other consultants.  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2718386"/>
              </p:ext>
            </p:extLst>
          </p:nvPr>
        </p:nvGraphicFramePr>
        <p:xfrm>
          <a:off x="46482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6125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2"/>
          <p:cNvSpPr>
            <a:spLocks noGrp="1"/>
          </p:cNvSpPr>
          <p:nvPr>
            <p:ph type="title"/>
          </p:nvPr>
        </p:nvSpPr>
        <p:spPr>
          <a:xfrm>
            <a:off x="11113" y="347663"/>
            <a:ext cx="863441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G Futura Medium" charset="0"/>
                <a:ea typeface="+mj-ea"/>
                <a:cs typeface="+mj-cs"/>
              </a:rPr>
              <a:t>Successful Strategy Implementation Requires: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G Futura Medium" charset="0"/>
                <a:ea typeface="+mj-ea"/>
                <a:cs typeface="+mj-cs"/>
              </a:rPr>
            </a:b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G Futura Medium" charset="0"/>
                <a:ea typeface="+mj-ea"/>
                <a:cs typeface="+mj-cs"/>
              </a:rPr>
              <a:t>Alignment of the Company’s Building Blocks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25596" y="1362218"/>
            <a:ext cx="8140102" cy="4802187"/>
          </a:xfrm>
          <a:prstGeom prst="rect">
            <a:avLst/>
          </a:prstGeom>
          <a:solidFill>
            <a:srgbClr val="748CBC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®C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470150" y="2898775"/>
            <a:ext cx="1169988" cy="2438400"/>
          </a:xfrm>
          <a:prstGeom prst="rect">
            <a:avLst/>
          </a:prstGeom>
          <a:solidFill>
            <a:srgbClr val="00598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Corporate Governance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prstClr val="white"/>
                </a:solidFill>
                <a:latin typeface="Arial"/>
              </a:rPr>
              <a:t>Strategy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prstClr val="white"/>
                </a:solidFill>
                <a:latin typeface="Arial"/>
              </a:rPr>
              <a:t>Business Model</a:t>
            </a: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71550" y="2905125"/>
            <a:ext cx="1101725" cy="2438400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Financial Capital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Technology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Product Portfolio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Off-page Connector 32"/>
          <p:cNvSpPr/>
          <p:nvPr/>
        </p:nvSpPr>
        <p:spPr bwMode="auto">
          <a:xfrm>
            <a:off x="523875" y="1614488"/>
            <a:ext cx="8140700" cy="577850"/>
          </a:xfrm>
          <a:prstGeom prst="flowChartOffpage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314367"/>
                </a:solidFill>
                <a:latin typeface="Arial"/>
              </a:rPr>
              <a:t>Context: 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Business Environment, Corporate History, Competitive Landscape, Marketplace (s), Regulatory Environment</a:t>
            </a:r>
            <a:r>
              <a:rPr lang="en-US" dirty="0">
                <a:solidFill>
                  <a:prstClr val="white"/>
                </a:solidFill>
                <a:latin typeface="Arial"/>
              </a:rPr>
              <a:t>	</a:t>
            </a:r>
          </a:p>
        </p:txBody>
      </p:sp>
      <p:sp>
        <p:nvSpPr>
          <p:cNvPr id="34" name="Off-page Connector 33"/>
          <p:cNvSpPr/>
          <p:nvPr/>
        </p:nvSpPr>
        <p:spPr bwMode="auto">
          <a:xfrm>
            <a:off x="2470150" y="2235200"/>
            <a:ext cx="1169988" cy="576263"/>
          </a:xfrm>
          <a:prstGeom prst="flowChartOffpage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Strategic Direction</a:t>
            </a:r>
          </a:p>
        </p:txBody>
      </p:sp>
      <p:sp>
        <p:nvSpPr>
          <p:cNvPr id="35" name="Off-page Connector 34"/>
          <p:cNvSpPr/>
          <p:nvPr/>
        </p:nvSpPr>
        <p:spPr bwMode="auto">
          <a:xfrm>
            <a:off x="971550" y="2235200"/>
            <a:ext cx="1101725" cy="576263"/>
          </a:xfrm>
          <a:prstGeom prst="flowChartOffpage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Resources</a:t>
            </a: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956727713"/>
              </p:ext>
            </p:extLst>
          </p:nvPr>
        </p:nvGraphicFramePr>
        <p:xfrm>
          <a:off x="4023483" y="2898686"/>
          <a:ext cx="2498674" cy="243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Off-page Connector 40"/>
          <p:cNvSpPr/>
          <p:nvPr/>
        </p:nvSpPr>
        <p:spPr bwMode="auto">
          <a:xfrm>
            <a:off x="4008438" y="2235200"/>
            <a:ext cx="2503487" cy="576263"/>
          </a:xfrm>
          <a:prstGeom prst="flowChartOffpage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Organization Capability</a:t>
            </a:r>
          </a:p>
        </p:txBody>
      </p:sp>
      <p:sp>
        <p:nvSpPr>
          <p:cNvPr id="42" name="Off-page Connector 41"/>
          <p:cNvSpPr/>
          <p:nvPr/>
        </p:nvSpPr>
        <p:spPr bwMode="auto">
          <a:xfrm>
            <a:off x="6853238" y="2235200"/>
            <a:ext cx="1358900" cy="579438"/>
          </a:xfrm>
          <a:prstGeom prst="flowChartOffpage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Business Results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852658" y="2914110"/>
            <a:ext cx="1359371" cy="2438031"/>
          </a:xfrm>
          <a:prstGeom prst="rect">
            <a:avLst/>
          </a:prstGeom>
          <a:solidFill>
            <a:srgbClr val="005984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Financial Return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Market Share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Share Price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Reputation</a:t>
            </a:r>
          </a:p>
        </p:txBody>
      </p:sp>
      <p:sp>
        <p:nvSpPr>
          <p:cNvPr id="48" name="Right Arrow 47"/>
          <p:cNvSpPr/>
          <p:nvPr/>
        </p:nvSpPr>
        <p:spPr bwMode="auto">
          <a:xfrm>
            <a:off x="2116138" y="4046538"/>
            <a:ext cx="312737" cy="133350"/>
          </a:xfrm>
          <a:prstGeom prst="rightArrow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3694113" y="4044950"/>
            <a:ext cx="314325" cy="131763"/>
          </a:xfrm>
          <a:prstGeom prst="rightArrow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6542088" y="4040188"/>
            <a:ext cx="314325" cy="133350"/>
          </a:xfrm>
          <a:prstGeom prst="rightArrow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90661" y="5331817"/>
            <a:ext cx="6011865" cy="452522"/>
            <a:chOff x="1490661" y="5331817"/>
            <a:chExt cx="6011865" cy="452522"/>
          </a:xfrm>
        </p:grpSpPr>
        <p:cxnSp>
          <p:nvCxnSpPr>
            <p:cNvPr id="45" name="Straight Connector 44"/>
            <p:cNvCxnSpPr/>
            <p:nvPr/>
          </p:nvCxnSpPr>
          <p:spPr bwMode="auto">
            <a:xfrm flipH="1">
              <a:off x="1490661" y="5784339"/>
              <a:ext cx="6011864" cy="0"/>
            </a:xfrm>
            <a:prstGeom prst="line">
              <a:avLst/>
            </a:prstGeom>
            <a:ln>
              <a:solidFill>
                <a:srgbClr val="005984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1490661" y="5331817"/>
              <a:ext cx="6011865" cy="449263"/>
              <a:chOff x="1490661" y="5331817"/>
              <a:chExt cx="6011865" cy="449263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>
                <a:off x="7502525" y="5352141"/>
                <a:ext cx="1" cy="428939"/>
              </a:xfrm>
              <a:prstGeom prst="line">
                <a:avLst/>
              </a:prstGeom>
              <a:ln>
                <a:solidFill>
                  <a:srgbClr val="005984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 bwMode="auto">
              <a:xfrm flipV="1">
                <a:off x="2998788" y="5331817"/>
                <a:ext cx="0" cy="432199"/>
              </a:xfrm>
              <a:prstGeom prst="straightConnector1">
                <a:avLst/>
              </a:prstGeom>
              <a:ln>
                <a:solidFill>
                  <a:srgbClr val="005984"/>
                </a:solidFill>
                <a:tailEnd type="arrow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 bwMode="auto">
              <a:xfrm flipV="1">
                <a:off x="1490661" y="5331818"/>
                <a:ext cx="0" cy="449262"/>
              </a:xfrm>
              <a:prstGeom prst="straightConnector1">
                <a:avLst/>
              </a:prstGeom>
              <a:ln>
                <a:solidFill>
                  <a:srgbClr val="005984"/>
                </a:solidFill>
                <a:tailEnd type="arrow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 bwMode="auto">
              <a:xfrm flipV="1">
                <a:off x="5270500" y="5331817"/>
                <a:ext cx="0" cy="432199"/>
              </a:xfrm>
              <a:prstGeom prst="straightConnector1">
                <a:avLst/>
              </a:prstGeom>
              <a:ln>
                <a:solidFill>
                  <a:srgbClr val="005984"/>
                </a:solidFill>
                <a:tailEnd type="arrow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8248" name="TextBox 48"/>
          <p:cNvSpPr txBox="1">
            <a:spLocks noChangeArrowheads="1"/>
          </p:cNvSpPr>
          <p:nvPr/>
        </p:nvSpPr>
        <p:spPr bwMode="auto">
          <a:xfrm>
            <a:off x="8169275" y="5949950"/>
            <a:ext cx="1317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Futura Medium" charset="0"/>
              </a:rPr>
              <a:t>®</a:t>
            </a:r>
          </a:p>
        </p:txBody>
      </p:sp>
      <p:sp>
        <p:nvSpPr>
          <p:cNvPr id="308249" name="TextBox 49"/>
          <p:cNvSpPr txBox="1">
            <a:spLocks noChangeArrowheads="1"/>
          </p:cNvSpPr>
          <p:nvPr/>
        </p:nvSpPr>
        <p:spPr bwMode="auto">
          <a:xfrm>
            <a:off x="7294563" y="5937250"/>
            <a:ext cx="10207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Futura Medium" charset="0"/>
              </a:rPr>
              <a:t>Parlyle Consulting</a:t>
            </a:r>
          </a:p>
        </p:txBody>
      </p:sp>
      <p:sp>
        <p:nvSpPr>
          <p:cNvPr id="308250" name="TextBox 1"/>
          <p:cNvSpPr txBox="1">
            <a:spLocks noChangeArrowheads="1"/>
          </p:cNvSpPr>
          <p:nvPr/>
        </p:nvSpPr>
        <p:spPr bwMode="auto">
          <a:xfrm>
            <a:off x="3325813" y="5764213"/>
            <a:ext cx="2627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</a:rPr>
              <a:t>Feedback and Continuous improvement </a:t>
            </a:r>
          </a:p>
        </p:txBody>
      </p:sp>
    </p:spTree>
    <p:extLst>
      <p:ext uri="{BB962C8B-B14F-4D97-AF65-F5344CB8AC3E}">
        <p14:creationId xmlns:p14="http://schemas.microsoft.com/office/powerpoint/2010/main" val="23336749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2"/>
          <p:cNvSpPr>
            <a:spLocks noGrp="1"/>
          </p:cNvSpPr>
          <p:nvPr>
            <p:ph type="title"/>
          </p:nvPr>
        </p:nvSpPr>
        <p:spPr>
          <a:xfrm>
            <a:off x="11113" y="347663"/>
            <a:ext cx="863441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G Futura Medium" charset="0"/>
                <a:ea typeface="+mj-ea"/>
                <a:cs typeface="+mj-cs"/>
              </a:rPr>
              <a:t>Successful Strategy Implementation Requires: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G Futura Medium" charset="0"/>
                <a:ea typeface="+mj-ea"/>
                <a:cs typeface="+mj-cs"/>
              </a:rPr>
            </a:b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G Futura Medium" charset="0"/>
                <a:ea typeface="+mj-ea"/>
                <a:cs typeface="+mj-cs"/>
              </a:rPr>
              <a:t>Alignment of the Company’s Building Blocks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25596" y="1362218"/>
            <a:ext cx="8140102" cy="4802187"/>
          </a:xfrm>
          <a:prstGeom prst="rect">
            <a:avLst/>
          </a:prstGeom>
          <a:solidFill>
            <a:srgbClr val="748CBC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®C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470150" y="2898775"/>
            <a:ext cx="1169988" cy="2438400"/>
          </a:xfrm>
          <a:prstGeom prst="rect">
            <a:avLst/>
          </a:prstGeom>
          <a:solidFill>
            <a:srgbClr val="00598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Corporate Governance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prstClr val="white"/>
                </a:solidFill>
                <a:latin typeface="Arial"/>
              </a:rPr>
              <a:t>Strategy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prstClr val="white"/>
                </a:solidFill>
                <a:latin typeface="Arial"/>
              </a:rPr>
              <a:t>Business Model</a:t>
            </a: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71550" y="2905125"/>
            <a:ext cx="1101725" cy="2438400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Financial Capital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Technology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Product Portfolio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Off-page Connector 32"/>
          <p:cNvSpPr/>
          <p:nvPr/>
        </p:nvSpPr>
        <p:spPr bwMode="auto">
          <a:xfrm>
            <a:off x="523875" y="1614488"/>
            <a:ext cx="8140700" cy="577850"/>
          </a:xfrm>
          <a:prstGeom prst="flowChartOffpage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314367"/>
                </a:solidFill>
                <a:latin typeface="Arial"/>
              </a:rPr>
              <a:t>Context: 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Business Environment, Corporate History, Competitive Landscape, Marketplace (s), Regulatory Environment</a:t>
            </a:r>
            <a:r>
              <a:rPr lang="en-US" dirty="0">
                <a:solidFill>
                  <a:prstClr val="white"/>
                </a:solidFill>
                <a:latin typeface="Arial"/>
              </a:rPr>
              <a:t>	</a:t>
            </a:r>
          </a:p>
        </p:txBody>
      </p:sp>
      <p:sp>
        <p:nvSpPr>
          <p:cNvPr id="34" name="Off-page Connector 33"/>
          <p:cNvSpPr/>
          <p:nvPr/>
        </p:nvSpPr>
        <p:spPr bwMode="auto">
          <a:xfrm>
            <a:off x="2470150" y="2235200"/>
            <a:ext cx="1169988" cy="576263"/>
          </a:xfrm>
          <a:prstGeom prst="flowChartOffpage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Strategic Direction</a:t>
            </a:r>
          </a:p>
        </p:txBody>
      </p:sp>
      <p:sp>
        <p:nvSpPr>
          <p:cNvPr id="35" name="Off-page Connector 34"/>
          <p:cNvSpPr/>
          <p:nvPr/>
        </p:nvSpPr>
        <p:spPr bwMode="auto">
          <a:xfrm>
            <a:off x="971550" y="2235200"/>
            <a:ext cx="1101725" cy="576263"/>
          </a:xfrm>
          <a:prstGeom prst="flowChartOffpage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Resources</a:t>
            </a: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628060676"/>
              </p:ext>
            </p:extLst>
          </p:nvPr>
        </p:nvGraphicFramePr>
        <p:xfrm>
          <a:off x="4023483" y="2898686"/>
          <a:ext cx="2498674" cy="243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Off-page Connector 40"/>
          <p:cNvSpPr/>
          <p:nvPr/>
        </p:nvSpPr>
        <p:spPr bwMode="auto">
          <a:xfrm>
            <a:off x="4008438" y="2235200"/>
            <a:ext cx="2503487" cy="576263"/>
          </a:xfrm>
          <a:prstGeom prst="flowChartOffpage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Organization Capability</a:t>
            </a:r>
          </a:p>
        </p:txBody>
      </p:sp>
      <p:sp>
        <p:nvSpPr>
          <p:cNvPr id="42" name="Off-page Connector 41"/>
          <p:cNvSpPr/>
          <p:nvPr/>
        </p:nvSpPr>
        <p:spPr bwMode="auto">
          <a:xfrm>
            <a:off x="6853238" y="2235200"/>
            <a:ext cx="1358900" cy="579438"/>
          </a:xfrm>
          <a:prstGeom prst="flowChartOffpage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Business Results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852658" y="2914110"/>
            <a:ext cx="1359371" cy="2438031"/>
          </a:xfrm>
          <a:prstGeom prst="rect">
            <a:avLst/>
          </a:prstGeom>
          <a:solidFill>
            <a:srgbClr val="005984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Financial Return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Market Share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Share Price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Reputation</a:t>
            </a:r>
          </a:p>
        </p:txBody>
      </p:sp>
      <p:sp>
        <p:nvSpPr>
          <p:cNvPr id="48" name="Right Arrow 47"/>
          <p:cNvSpPr/>
          <p:nvPr/>
        </p:nvSpPr>
        <p:spPr bwMode="auto">
          <a:xfrm>
            <a:off x="2116138" y="4046538"/>
            <a:ext cx="312737" cy="133350"/>
          </a:xfrm>
          <a:prstGeom prst="rightArrow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3694113" y="4044950"/>
            <a:ext cx="314325" cy="131763"/>
          </a:xfrm>
          <a:prstGeom prst="rightArrow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6542088" y="4040188"/>
            <a:ext cx="314325" cy="133350"/>
          </a:xfrm>
          <a:prstGeom prst="rightArrow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8248" name="TextBox 48"/>
          <p:cNvSpPr txBox="1">
            <a:spLocks noChangeArrowheads="1"/>
          </p:cNvSpPr>
          <p:nvPr/>
        </p:nvSpPr>
        <p:spPr bwMode="auto">
          <a:xfrm>
            <a:off x="8169275" y="5949950"/>
            <a:ext cx="1317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Futura Medium" charset="0"/>
              </a:rPr>
              <a:t>®</a:t>
            </a:r>
          </a:p>
        </p:txBody>
      </p:sp>
      <p:sp>
        <p:nvSpPr>
          <p:cNvPr id="308249" name="TextBox 49"/>
          <p:cNvSpPr txBox="1">
            <a:spLocks noChangeArrowheads="1"/>
          </p:cNvSpPr>
          <p:nvPr/>
        </p:nvSpPr>
        <p:spPr bwMode="auto">
          <a:xfrm>
            <a:off x="7294563" y="5937250"/>
            <a:ext cx="10207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Futura Medium" charset="0"/>
              </a:rPr>
              <a:t>Parlyle Consulting</a:t>
            </a:r>
          </a:p>
        </p:txBody>
      </p:sp>
      <p:sp>
        <p:nvSpPr>
          <p:cNvPr id="308250" name="TextBox 1"/>
          <p:cNvSpPr txBox="1">
            <a:spLocks noChangeArrowheads="1"/>
          </p:cNvSpPr>
          <p:nvPr/>
        </p:nvSpPr>
        <p:spPr bwMode="auto">
          <a:xfrm>
            <a:off x="3325813" y="5764213"/>
            <a:ext cx="2627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</a:rPr>
              <a:t>Feedback and Continuous improvement </a:t>
            </a:r>
          </a:p>
        </p:txBody>
      </p:sp>
      <p:sp>
        <p:nvSpPr>
          <p:cNvPr id="3" name="Donut 2"/>
          <p:cNvSpPr/>
          <p:nvPr/>
        </p:nvSpPr>
        <p:spPr>
          <a:xfrm>
            <a:off x="4165600" y="2092076"/>
            <a:ext cx="2159000" cy="719388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90661" y="5331817"/>
            <a:ext cx="6011865" cy="452522"/>
            <a:chOff x="1490661" y="5331817"/>
            <a:chExt cx="6011865" cy="452522"/>
          </a:xfrm>
        </p:grpSpPr>
        <p:cxnSp>
          <p:nvCxnSpPr>
            <p:cNvPr id="38" name="Straight Connector 37"/>
            <p:cNvCxnSpPr/>
            <p:nvPr/>
          </p:nvCxnSpPr>
          <p:spPr bwMode="auto">
            <a:xfrm flipH="1">
              <a:off x="1490661" y="5784339"/>
              <a:ext cx="6011864" cy="0"/>
            </a:xfrm>
            <a:prstGeom prst="line">
              <a:avLst/>
            </a:prstGeom>
            <a:ln>
              <a:solidFill>
                <a:srgbClr val="005984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1490661" y="5331817"/>
              <a:ext cx="6011865" cy="449263"/>
              <a:chOff x="1490661" y="5331817"/>
              <a:chExt cx="6011865" cy="449263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>
                <a:off x="7502525" y="5352141"/>
                <a:ext cx="1" cy="428939"/>
              </a:xfrm>
              <a:prstGeom prst="line">
                <a:avLst/>
              </a:prstGeom>
              <a:ln>
                <a:solidFill>
                  <a:srgbClr val="005984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 bwMode="auto">
              <a:xfrm flipV="1">
                <a:off x="2998788" y="5331817"/>
                <a:ext cx="0" cy="432199"/>
              </a:xfrm>
              <a:prstGeom prst="straightConnector1">
                <a:avLst/>
              </a:prstGeom>
              <a:ln>
                <a:solidFill>
                  <a:srgbClr val="005984"/>
                </a:solidFill>
                <a:tailEnd type="arrow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 flipV="1">
                <a:off x="1490661" y="5331818"/>
                <a:ext cx="0" cy="449262"/>
              </a:xfrm>
              <a:prstGeom prst="straightConnector1">
                <a:avLst/>
              </a:prstGeom>
              <a:ln>
                <a:solidFill>
                  <a:srgbClr val="005984"/>
                </a:solidFill>
                <a:tailEnd type="arrow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 bwMode="auto">
              <a:xfrm flipV="1">
                <a:off x="5270500" y="5331817"/>
                <a:ext cx="0" cy="432199"/>
              </a:xfrm>
              <a:prstGeom prst="straightConnector1">
                <a:avLst/>
              </a:prstGeom>
              <a:ln>
                <a:solidFill>
                  <a:srgbClr val="005984"/>
                </a:solidFill>
                <a:tailEnd type="arrow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68538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3160"/>
            <a:ext cx="9144000" cy="922599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45000"/>
                </a:schemeClr>
              </a:gs>
              <a:gs pos="35000">
                <a:schemeClr val="dk1">
                  <a:tint val="37000"/>
                  <a:satMod val="300000"/>
                  <a:alpha val="45000"/>
                </a:schemeClr>
              </a:gs>
              <a:gs pos="100000">
                <a:schemeClr val="dk1">
                  <a:tint val="15000"/>
                  <a:satMod val="350000"/>
                  <a:alpha val="45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751" y="533400"/>
            <a:ext cx="8229600" cy="3489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ECLECTIC FOUNDATIONS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114" y="1125039"/>
            <a:ext cx="1331602" cy="525539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Western Philosophy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(Judeo-Christian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&amp; Greek)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5083" y="1119597"/>
            <a:ext cx="895619" cy="46166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Western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Medicine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1912" y="1045353"/>
            <a:ext cx="1002143" cy="46166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black"/>
              </a:solidFill>
              <a:latin typeface="Futura Medium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Psychiatry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7412" y="1049804"/>
            <a:ext cx="1120967" cy="46166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black"/>
              </a:solidFill>
              <a:latin typeface="Futura Medium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Psychology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4561" y="1130456"/>
            <a:ext cx="1249770" cy="46166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Sociology/</a:t>
            </a:r>
            <a:b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Anthropology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5012" y="1058709"/>
            <a:ext cx="1173684" cy="46166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black"/>
              </a:solidFill>
              <a:latin typeface="Futura Medium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9152" y="1101260"/>
            <a:ext cx="1181529" cy="46204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Hard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Sciences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8269" y="1065194"/>
            <a:ext cx="1459377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Eastern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Futura Medium" charset="0"/>
                <a:cs typeface="Arial" charset="0"/>
              </a:rPr>
              <a:t>Philosophy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(</a:t>
            </a:r>
            <a:r>
              <a:rPr lang="en-US" sz="1000" b="1" dirty="0" smtClean="0">
                <a:solidFill>
                  <a:prstClr val="black"/>
                </a:solidFill>
                <a:latin typeface="Futura Medium" charset="0"/>
                <a:cs typeface="Arial" charset="0"/>
              </a:rPr>
              <a:t>Buddhism, Hinduism, Taoism, Confucianism)</a:t>
            </a:r>
            <a:endParaRPr lang="en-US" sz="1000" b="1" dirty="0">
              <a:solidFill>
                <a:prstClr val="black"/>
              </a:solidFill>
              <a:latin typeface="Futura Medium" charset="0"/>
              <a:cs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47818" y="1618987"/>
            <a:ext cx="3473582" cy="1924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644" tIns="34322" rIns="68644" bIns="34322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Applied Behavioral Sciences </a:t>
            </a:r>
          </a:p>
        </p:txBody>
      </p:sp>
    </p:spTree>
    <p:extLst>
      <p:ext uri="{BB962C8B-B14F-4D97-AF65-F5344CB8AC3E}">
        <p14:creationId xmlns:p14="http://schemas.microsoft.com/office/powerpoint/2010/main" val="23441926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3160"/>
            <a:ext cx="9144000" cy="922599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45000"/>
                </a:schemeClr>
              </a:gs>
              <a:gs pos="35000">
                <a:schemeClr val="dk1">
                  <a:tint val="37000"/>
                  <a:satMod val="300000"/>
                  <a:alpha val="45000"/>
                </a:schemeClr>
              </a:gs>
              <a:gs pos="100000">
                <a:schemeClr val="dk1">
                  <a:tint val="15000"/>
                  <a:satMod val="350000"/>
                  <a:alpha val="45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751" y="533400"/>
            <a:ext cx="8229600" cy="3489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ECLECTIC FOUNDATIONS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114" y="1125039"/>
            <a:ext cx="1331602" cy="525539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Western Philosophy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(Judeo-Christian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&amp; Greek)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5083" y="1119597"/>
            <a:ext cx="895619" cy="46166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Western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Medicine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1912" y="1045353"/>
            <a:ext cx="1002143" cy="46166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black"/>
              </a:solidFill>
              <a:latin typeface="Futura Medium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Psychiatry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7412" y="1049804"/>
            <a:ext cx="1120967" cy="46166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black"/>
              </a:solidFill>
              <a:latin typeface="Futura Medium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Psychology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4561" y="1130456"/>
            <a:ext cx="1249770" cy="46166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Sociology/</a:t>
            </a:r>
            <a:b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Anthropology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5012" y="1058709"/>
            <a:ext cx="1173684" cy="46166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black"/>
              </a:solidFill>
              <a:latin typeface="Futura Medium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9152" y="1101260"/>
            <a:ext cx="1181529" cy="46204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Hard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Sciences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8269" y="1065194"/>
            <a:ext cx="1459377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Eastern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Futura Medium" charset="0"/>
                <a:cs typeface="Arial" charset="0"/>
              </a:rPr>
              <a:t>Philosophy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(</a:t>
            </a:r>
            <a:r>
              <a:rPr lang="en-US" sz="1000" b="1" dirty="0" smtClean="0">
                <a:solidFill>
                  <a:prstClr val="black"/>
                </a:solidFill>
                <a:latin typeface="Futura Medium" charset="0"/>
                <a:cs typeface="Arial" charset="0"/>
              </a:rPr>
              <a:t>Buddhism, Hinduism, Taoism, Confucianism)</a:t>
            </a:r>
            <a:endParaRPr lang="en-US" sz="1000" b="1" dirty="0">
              <a:solidFill>
                <a:prstClr val="black"/>
              </a:solidFill>
              <a:latin typeface="Futura Medium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631" y="2078188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1900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032" y="2351523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1910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433" y="2677832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1920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834" y="2924679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1930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235" y="3233698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1940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636" y="3577928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1950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438" y="4472435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1960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0840" y="4904590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1970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241" y="5216636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1980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642" y="5755256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1990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4043" y="6180358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2000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444" y="6466179"/>
            <a:ext cx="414477" cy="20796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Futura Medium" charset="0"/>
                <a:cs typeface="Arial" charset="0"/>
              </a:rPr>
              <a:t>2010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1108" y="2286154"/>
            <a:ext cx="869598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F. Taylor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(Time &amp; Motion)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202" y="1985759"/>
            <a:ext cx="920894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S. Freud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(Psychoanalysis)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2922" y="2100178"/>
            <a:ext cx="920894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C. Jung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(Archetypes etc.)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136" y="3497417"/>
            <a:ext cx="613118" cy="192425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P.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Drucker</a:t>
            </a:r>
            <a:endParaRPr lang="en-US" sz="800" dirty="0">
              <a:solidFill>
                <a:prstClr val="black"/>
              </a:solidFill>
              <a:latin typeface="Futura Medium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7818" y="2453346"/>
            <a:ext cx="472053" cy="192425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Gestalt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00772" y="2744349"/>
            <a:ext cx="779830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C.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Lewin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/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(Field Theory)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229" y="3069954"/>
            <a:ext cx="919757" cy="20796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Futura Medium" charset="0"/>
                <a:cs typeface="Arial" charset="0"/>
              </a:rPr>
              <a:t>World War Two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050" y="2554295"/>
            <a:ext cx="928332" cy="20796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Futura Medium" charset="0"/>
                <a:cs typeface="Arial" charset="0"/>
              </a:rPr>
              <a:t>World War One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79169" y="3137306"/>
            <a:ext cx="492141" cy="192425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W.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Bion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56932" y="3253640"/>
            <a:ext cx="1100430" cy="381799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Tavistock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Institute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(Socio-Analysis) (46)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71902" y="4832547"/>
            <a:ext cx="1344087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A.K. Rice Institute (69)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(Group Relations Training)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5968" y="3306697"/>
            <a:ext cx="2153603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NTL Institute of Applied Behavioral Sciences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(T-Group) (47)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34105" y="3922793"/>
            <a:ext cx="1307468" cy="192425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Socio-Technical Systems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55824" y="3791995"/>
            <a:ext cx="1039705" cy="1924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644" tIns="34322" rIns="68644" bIns="34322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Group Dynamics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23127" y="4052263"/>
            <a:ext cx="767006" cy="192425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Emery &amp; Trist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68054" y="2934822"/>
            <a:ext cx="1344087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L. Von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Bertalanffy</a:t>
            </a:r>
            <a:endParaRPr lang="en-US" sz="800" dirty="0">
              <a:solidFill>
                <a:prstClr val="black"/>
              </a:solidFill>
              <a:latin typeface="Futura Medium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(General Systems Theory)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57770" y="3935092"/>
            <a:ext cx="1408207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W.E. Deming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(Statistical Process Control)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85968" y="4083879"/>
            <a:ext cx="1369735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C. Rogers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(Client-Center Psychology)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94914" y="4121659"/>
            <a:ext cx="926218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Gestalt Institute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i="1" dirty="0">
                <a:solidFill>
                  <a:prstClr val="black"/>
                </a:solidFill>
                <a:latin typeface="Futura Medium" charset="0"/>
                <a:cs typeface="Arial" charset="0"/>
              </a:rPr>
              <a:t>of Cleveland 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(53)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32331" y="5021268"/>
            <a:ext cx="1138903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J. Galbraith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(Organization Design)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40090" y="5023047"/>
            <a:ext cx="1074782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Nadler/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Tushman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/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(Congruence Model)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07565" y="5346731"/>
            <a:ext cx="1256072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Quality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(Deming,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Juran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, Crosby)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77832" y="4206258"/>
            <a:ext cx="1600567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D.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Bohm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/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(Theoretical Physics - Dialogue)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92516" y="5023046"/>
            <a:ext cx="997838" cy="43864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K. Wilber (73)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(Transpersonal/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Integrative Theory)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75578" y="6281051"/>
            <a:ext cx="959767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D. Rock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Neuroleadership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35012" y="4680401"/>
            <a:ext cx="1433855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P. Hersey /K. Blanchard (69)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(Situational Leadership)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29901" y="5416478"/>
            <a:ext cx="1126079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P. Block(87)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(Flawless Consulting)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26049" y="5859239"/>
            <a:ext cx="1215847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D.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Goleman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(95)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(Emotional Intelligence)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01851" y="6069174"/>
            <a:ext cx="767006" cy="192425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Neuroscience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00032" y="4729395"/>
            <a:ext cx="908220" cy="192425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OD Network (67)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44136" y="4486708"/>
            <a:ext cx="2190474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D.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Beckhard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 Formula, Addison Wesley OD Series, ODN)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1873" y="5934372"/>
            <a:ext cx="767006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K.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Kotter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(97)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(Change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Mgt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)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96831" y="4324238"/>
            <a:ext cx="1510799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Tuckman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(65)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Stage of Group Development)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24310" y="5827161"/>
            <a:ext cx="572091" cy="192425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Coaching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18893" y="3736082"/>
            <a:ext cx="728534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D. McGregor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(Theory X-Y)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03127" y="2693373"/>
            <a:ext cx="600294" cy="192425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MBTI (43)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90680" y="5931144"/>
            <a:ext cx="1446679" cy="43864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“Chaos Theory”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Meg Wheatley (92)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(Leadership &amp; New Science)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83110" y="3668884"/>
            <a:ext cx="985014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A. Maslow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Hierarch of needs)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88001" y="3859977"/>
            <a:ext cx="1083248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F.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Perlz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, L.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Perlz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/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I. From, P. Goodman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00743" y="5320619"/>
            <a:ext cx="1049134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M. Porter(80)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(Strategic Planning)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47818" y="1618987"/>
            <a:ext cx="3473582" cy="1924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644" tIns="34322" rIns="68644" bIns="34322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Applied Behavioral Sciences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596232" y="4930799"/>
            <a:ext cx="1267493" cy="43864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B.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Oshery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(72)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(Power Labs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Tops. Middles, Bottoms))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07597" y="5825200"/>
            <a:ext cx="767006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P.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Senge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(90)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5</a:t>
            </a:r>
            <a:r>
              <a:rPr lang="en-US" sz="800" baseline="30000" dirty="0">
                <a:solidFill>
                  <a:prstClr val="black"/>
                </a:solidFill>
                <a:latin typeface="Futura Medium" charset="0"/>
                <a:cs typeface="Arial" charset="0"/>
              </a:rPr>
              <a:t>th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Discipline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37230" y="4818802"/>
            <a:ext cx="628997" cy="43864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W.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Bennis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,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C.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Argyris</a:t>
            </a:r>
            <a:endParaRPr lang="en-US" sz="800" dirty="0">
              <a:solidFill>
                <a:prstClr val="black"/>
              </a:solidFill>
              <a:latin typeface="Futura Medium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R.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Schien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17682" y="4212893"/>
            <a:ext cx="959617" cy="43864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R.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Likert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(67-76)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(Participative mgt.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Likert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 scale)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92848" y="3213998"/>
            <a:ext cx="741358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ASTD (43)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Baton Rouge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61783" y="5550012"/>
            <a:ext cx="1074782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D. </a:t>
            </a:r>
            <a:r>
              <a:rPr lang="en-US" sz="800" dirty="0" err="1">
                <a:solidFill>
                  <a:prstClr val="black"/>
                </a:solidFill>
                <a:latin typeface="Futura Medium" charset="0"/>
                <a:cs typeface="Arial" charset="0"/>
              </a:rPr>
              <a:t>Cooperrider</a:t>
            </a: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(86)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(Appreciative Inquiry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74283" y="6180358"/>
            <a:ext cx="946542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Quality Institute</a:t>
            </a:r>
            <a:b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</a:b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Houston, TX  (94)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40595" y="5647126"/>
            <a:ext cx="885678" cy="31553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Toyota Way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Futura Medium" charset="0"/>
                <a:cs typeface="Arial" charset="0"/>
              </a:rPr>
              <a:t>Lean, Six Sigma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944941" y="6623345"/>
            <a:ext cx="1188101" cy="207966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Futura Medium" charset="0"/>
                <a:cs typeface="Arial" charset="0"/>
              </a:rPr>
              <a:t>Parlyle Consulting © </a:t>
            </a:r>
          </a:p>
        </p:txBody>
      </p:sp>
    </p:spTree>
    <p:extLst>
      <p:ext uri="{BB962C8B-B14F-4D97-AF65-F5344CB8AC3E}">
        <p14:creationId xmlns:p14="http://schemas.microsoft.com/office/powerpoint/2010/main" val="19703137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Consulting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Pairs explore, discuss and “record” your responses to the follow questions:</a:t>
            </a:r>
            <a:br>
              <a:rPr lang="en-US" dirty="0" smtClean="0"/>
            </a:br>
            <a:endParaRPr lang="en-US" dirty="0" smtClean="0"/>
          </a:p>
          <a:p>
            <a:pPr marL="731481" lvl="1" indent="-457200">
              <a:buFont typeface="+mj-lt"/>
              <a:buAutoNum type="arabicPeriod"/>
            </a:pPr>
            <a:r>
              <a:rPr lang="en-US" dirty="0" smtClean="0"/>
              <a:t>“ When I am having difficulty making progress with my client(s) I feel _________”</a:t>
            </a:r>
          </a:p>
          <a:p>
            <a:pPr marL="731481" lvl="1" indent="-457200">
              <a:buFont typeface="+mj-lt"/>
              <a:buAutoNum type="arabicPeriod"/>
            </a:pPr>
            <a:r>
              <a:rPr lang="en-US" dirty="0" smtClean="0"/>
              <a:t>When this happens I typically (do)_____________</a:t>
            </a:r>
          </a:p>
          <a:p>
            <a:pPr marL="731481" lvl="1" indent="-457200">
              <a:buFont typeface="+mj-lt"/>
              <a:buAutoNum type="arabicPeriod"/>
            </a:pPr>
            <a:r>
              <a:rPr lang="en-US" dirty="0" smtClean="0"/>
              <a:t>As a result, My client typically (does, feels, thinks) __________</a:t>
            </a:r>
          </a:p>
          <a:p>
            <a:pPr marL="731481" lvl="1" indent="-457200">
              <a:buFont typeface="+mj-lt"/>
              <a:buAutoNum type="arabicPeriod"/>
            </a:pPr>
            <a:r>
              <a:rPr lang="en-US" dirty="0" smtClean="0"/>
              <a:t>I know this because I ______________</a:t>
            </a:r>
          </a:p>
          <a:p>
            <a:pPr lvl="1"/>
            <a:endParaRPr lang="en-US" dirty="0"/>
          </a:p>
          <a:p>
            <a:r>
              <a:rPr lang="en-US" dirty="0" smtClean="0"/>
              <a:t>Take notes on a post-it</a:t>
            </a:r>
          </a:p>
          <a:p>
            <a:r>
              <a:rPr lang="en-US" dirty="0" smtClean="0"/>
              <a:t>Place the post-it notes on the appropriate flip chart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067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DN">
  <a:themeElements>
    <a:clrScheme name="Custom 4">
      <a:dk1>
        <a:srgbClr val="400080"/>
      </a:dk1>
      <a:lt1>
        <a:srgbClr val="FFFFFF"/>
      </a:lt1>
      <a:dk2>
        <a:srgbClr val="400080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Parlyle Consulting - Standard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4DBC68"/>
      </a:hlink>
      <a:folHlink>
        <a:srgbClr val="7F9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Theme">
  <a:themeElements>
    <a:clrScheme name="Parlyle Consulting - Standard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4DBC68"/>
      </a:hlink>
      <a:folHlink>
        <a:srgbClr val="7F9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Theme">
  <a:themeElements>
    <a:clrScheme name="Parlyle Consulting - Standard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4DBC68"/>
      </a:hlink>
      <a:folHlink>
        <a:srgbClr val="7F9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AIG House Formate.thmx</Template>
  <TotalTime>2353</TotalTime>
  <Words>1089</Words>
  <Application>Microsoft Macintosh PowerPoint</Application>
  <PresentationFormat>Letter Paper (8.5x11 in)</PresentationFormat>
  <Paragraphs>350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HODN</vt:lpstr>
      <vt:lpstr>Default Theme</vt:lpstr>
      <vt:lpstr>1_Default Theme</vt:lpstr>
      <vt:lpstr>2_Default Theme</vt:lpstr>
      <vt:lpstr>PowerPoint Presentation</vt:lpstr>
      <vt:lpstr>Agenda</vt:lpstr>
      <vt:lpstr>Introduction</vt:lpstr>
      <vt:lpstr>“Let Me See Your Watch”</vt:lpstr>
      <vt:lpstr>Successful Strategy Implementation Requires: Alignment of the Company’s Building Blocks</vt:lpstr>
      <vt:lpstr>Successful Strategy Implementation Requires: Alignment of the Company’s Building Blocks</vt:lpstr>
      <vt:lpstr>ECLECTIC FOUNDATIONS</vt:lpstr>
      <vt:lpstr>ECLECTIC FOUNDATIONS</vt:lpstr>
      <vt:lpstr>Consulting Exercise</vt:lpstr>
      <vt:lpstr>Books That Have Influenced Me</vt:lpstr>
      <vt:lpstr>Books That Have Influenced Me</vt:lpstr>
      <vt:lpstr>Collaborative Consulting</vt:lpstr>
      <vt:lpstr>Mission of Consultants Development Institute</vt:lpstr>
      <vt:lpstr>Collaborative Consulting for Performance, Change and Learning</vt:lpstr>
      <vt:lpstr>Blended Learning</vt:lpstr>
      <vt:lpstr>Learning and Development Journal</vt:lpstr>
      <vt:lpstr>PowerPoint Presentation</vt:lpstr>
      <vt:lpstr>PowerPoint Presentation</vt:lpstr>
      <vt:lpstr>Carter McNamara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Laura Villarreal Garza</dc:creator>
  <cp:lastModifiedBy>Greg Parker</cp:lastModifiedBy>
  <cp:revision>78</cp:revision>
  <cp:lastPrinted>2016-10-06T18:57:18Z</cp:lastPrinted>
  <dcterms:created xsi:type="dcterms:W3CDTF">2016-05-10T05:09:11Z</dcterms:created>
  <dcterms:modified xsi:type="dcterms:W3CDTF">2018-03-07T15:34:41Z</dcterms:modified>
</cp:coreProperties>
</file>