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99" r:id="rId4"/>
    <p:sldId id="288" r:id="rId5"/>
    <p:sldId id="284" r:id="rId6"/>
    <p:sldId id="257" r:id="rId7"/>
    <p:sldId id="273" r:id="rId8"/>
    <p:sldId id="297" r:id="rId9"/>
    <p:sldId id="258" r:id="rId10"/>
    <p:sldId id="296" r:id="rId11"/>
    <p:sldId id="289" r:id="rId12"/>
    <p:sldId id="298" r:id="rId13"/>
    <p:sldId id="259" r:id="rId14"/>
    <p:sldId id="262" r:id="rId15"/>
    <p:sldId id="305" r:id="rId16"/>
    <p:sldId id="290" r:id="rId17"/>
    <p:sldId id="276" r:id="rId18"/>
    <p:sldId id="302" r:id="rId19"/>
    <p:sldId id="274" r:id="rId20"/>
    <p:sldId id="263" r:id="rId21"/>
    <p:sldId id="265" r:id="rId22"/>
    <p:sldId id="303" r:id="rId23"/>
    <p:sldId id="277" r:id="rId24"/>
    <p:sldId id="301" r:id="rId25"/>
    <p:sldId id="304" r:id="rId26"/>
    <p:sldId id="270" r:id="rId27"/>
    <p:sldId id="272" r:id="rId28"/>
    <p:sldId id="286" r:id="rId29"/>
    <p:sldId id="295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3305"/>
    <a:srgbClr val="C75102"/>
    <a:srgbClr val="FF9D00"/>
    <a:srgbClr val="FF6702"/>
    <a:srgbClr val="CF3E00"/>
    <a:srgbClr val="236F7A"/>
    <a:srgbClr val="EEB42D"/>
    <a:srgbClr val="FFE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87" autoAdjust="0"/>
    <p:restoredTop sz="85435" autoAdjust="0"/>
  </p:normalViewPr>
  <p:slideViewPr>
    <p:cSldViewPr>
      <p:cViewPr>
        <p:scale>
          <a:sx n="70" d="100"/>
          <a:sy n="70" d="100"/>
        </p:scale>
        <p:origin x="-18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>
        <p:scale>
          <a:sx n="70" d="100"/>
          <a:sy n="70" d="100"/>
        </p:scale>
        <p:origin x="-3126" y="-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8056206088993E-2"/>
          <c:y val="2.3655913978494623E-2"/>
          <c:w val="0.97658079625292737"/>
          <c:h val="0.830107526881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Workforce Engagement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Disengaged</c:v>
                </c:pt>
                <c:pt idx="1">
                  <c:v>Unengaged</c:v>
                </c:pt>
                <c:pt idx="2">
                  <c:v>Engaged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0.18</c:v>
                </c:pt>
                <c:pt idx="1">
                  <c:v>0.56000000000000005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28928"/>
        <c:axId val="6434816"/>
      </c:barChart>
      <c:catAx>
        <c:axId val="64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3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481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one"/>
        <c:spPr>
          <a:ln w="3175">
            <a:solidFill>
              <a:schemeClr val="tx1"/>
            </a:solidFill>
            <a:prstDash val="solid"/>
          </a:ln>
        </c:spPr>
        <c:crossAx val="642892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r>
              <a:rPr lang="en-US" dirty="0" smtClean="0"/>
              <a:t>Learning About Leadership Presentation</a:t>
            </a:r>
          </a:p>
          <a:p>
            <a:r>
              <a:rPr lang="en-US" dirty="0" smtClean="0"/>
              <a:t>Houston ODN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r>
              <a:rPr lang="en-US" dirty="0" smtClean="0"/>
              <a:t>Roger Gordon: </a:t>
            </a:r>
            <a:fld id="{AA249DF9-CFD2-408C-B643-EA74AA1D747D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8197" y="868680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My documents/ODN Research 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06F4EC2C-3070-46FE-B907-60D7C39CD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68354689-8F10-4D9F-AE04-F0250818AF7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67360" y="8806559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My documents/ODN Research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AF5F96FF-FC8D-4D16-9AE7-C0563622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52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12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5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60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16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1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3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4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2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23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6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5025" cy="34845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4A27D-A7A7-4081-92FB-541C35B4E60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1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40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4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70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4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40:00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7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8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0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6FF-FC8D-4D16-9AE7-C056362205AA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>
            <a:lvl1pPr>
              <a:defRPr sz="4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8881D0-4C45-486B-904B-AC351A7B58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BE28D-8B59-4DD8-AEE4-11E176B5B8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FB399-EAE0-4AC2-9090-D9E74864A8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88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5D675-4509-4E2E-B201-CEEAC51556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906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5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25418-FD23-4B2C-95D6-291348AD4E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9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441B8-53C4-426A-9E99-EACF71DC6A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9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D9BF-D81F-473F-8095-5FC35FB4EE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7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43386-FF75-4022-ABD3-15CA20DA6D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1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4B6FF-9489-47B7-94F5-920C609820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A1741-479D-420B-A02A-0A5E0DC413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4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0BEC9-1322-4693-9CE8-949F34356F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00BCDAB-0607-4DA5-A029-11D14D7E08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7630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Learning Development . . . My Journey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876800"/>
            <a:ext cx="3352800" cy="9461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AEAEA"/>
                </a:solidFill>
              </a:rPr>
              <a:t>By </a:t>
            </a:r>
          </a:p>
          <a:p>
            <a:pPr algn="ctr"/>
            <a:r>
              <a:rPr lang="en-US" dirty="0" smtClean="0">
                <a:solidFill>
                  <a:srgbClr val="EAEAEA"/>
                </a:solidFill>
              </a:rPr>
              <a:t>Roger Gordon</a:t>
            </a:r>
            <a:endParaRPr lang="en-US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Behaviors</a:t>
            </a:r>
            <a:endParaRPr lang="en-US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2057400"/>
            <a:ext cx="4040188" cy="4373563"/>
          </a:xfrm>
          <a:prstGeom prst="rect">
            <a:avLst/>
          </a:prstGeo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600" kern="0" dirty="0" smtClean="0">
                <a:solidFill>
                  <a:srgbClr val="FF0000"/>
                </a:solidFill>
              </a:rPr>
              <a:t>Withholds Knowledge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Apathetic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Poor communication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Gets angry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Lack of Trust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Bad work ethics 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Lack of direction or goals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Not cooperative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Lack of energy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Complains and blames others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Dominant Management style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Doesn’t care</a:t>
            </a:r>
          </a:p>
          <a:p>
            <a:r>
              <a:rPr lang="en-US" altLang="en-US" sz="1600" kern="0" dirty="0" smtClean="0">
                <a:solidFill>
                  <a:srgbClr val="FF0000"/>
                </a:solidFill>
              </a:rPr>
              <a:t>Not open to others opinions</a:t>
            </a:r>
          </a:p>
          <a:p>
            <a:r>
              <a:rPr lang="en-US" altLang="en-US" sz="1600" b="1" kern="0" dirty="0" smtClean="0">
                <a:solidFill>
                  <a:srgbClr val="FF0000"/>
                </a:solidFill>
              </a:rPr>
              <a:t>Perceived to be focused on Self</a:t>
            </a:r>
          </a:p>
          <a:p>
            <a:endParaRPr lang="en-US" altLang="en-US" sz="1600" kern="0" dirty="0" smtClean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645025" y="2057400"/>
            <a:ext cx="4041775" cy="4373563"/>
          </a:xfrm>
          <a:prstGeom prst="rect">
            <a:avLst/>
          </a:prstGeo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600" dirty="0" smtClean="0">
                <a:solidFill>
                  <a:srgbClr val="0070C0"/>
                </a:solidFill>
              </a:rPr>
              <a:t>Shares Knowledge, helps me develop</a:t>
            </a: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Empathetic</a:t>
            </a: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Good communicator</a:t>
            </a:r>
            <a:endParaRPr lang="en-US" altLang="en-US" sz="1600" dirty="0">
              <a:solidFill>
                <a:srgbClr val="0070C0"/>
              </a:solidFill>
            </a:endParaRP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Manages emotions</a:t>
            </a:r>
            <a:endParaRPr lang="en-US" altLang="en-US" sz="1600" dirty="0">
              <a:solidFill>
                <a:srgbClr val="0070C0"/>
              </a:solidFill>
            </a:endParaRP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Trusting and Respectful</a:t>
            </a: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Good role model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Clear objectives and goals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Cooperative</a:t>
            </a:r>
          </a:p>
          <a:p>
            <a:r>
              <a:rPr lang="en-US" altLang="en-US" sz="1600" dirty="0">
                <a:solidFill>
                  <a:srgbClr val="0070C0"/>
                </a:solidFill>
              </a:rPr>
              <a:t>Focuses on </a:t>
            </a:r>
            <a:r>
              <a:rPr lang="en-US" altLang="en-US" sz="1600" dirty="0" smtClean="0">
                <a:solidFill>
                  <a:srgbClr val="0070C0"/>
                </a:solidFill>
              </a:rPr>
              <a:t>Solving Problems </a:t>
            </a:r>
            <a:endParaRPr lang="en-US" altLang="en-US" sz="1600" dirty="0">
              <a:solidFill>
                <a:srgbClr val="0070C0"/>
              </a:solidFill>
            </a:endParaRPr>
          </a:p>
          <a:p>
            <a:r>
              <a:rPr lang="en-US" altLang="en-US" sz="1600" dirty="0">
                <a:solidFill>
                  <a:srgbClr val="0070C0"/>
                </a:solidFill>
              </a:rPr>
              <a:t>Positive energy</a:t>
            </a: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Coaching Management style</a:t>
            </a:r>
            <a:endParaRPr lang="en-US" altLang="en-US" sz="1600" dirty="0">
              <a:solidFill>
                <a:srgbClr val="0070C0"/>
              </a:solidFill>
            </a:endParaRPr>
          </a:p>
          <a:p>
            <a:r>
              <a:rPr lang="en-US" altLang="en-US" sz="1600" dirty="0" smtClean="0">
                <a:solidFill>
                  <a:srgbClr val="0070C0"/>
                </a:solidFill>
              </a:rPr>
              <a:t>Shows care </a:t>
            </a:r>
            <a:endParaRPr lang="en-US" altLang="en-US" sz="1600" dirty="0">
              <a:solidFill>
                <a:srgbClr val="0070C0"/>
              </a:solidFill>
            </a:endParaRPr>
          </a:p>
          <a:p>
            <a:r>
              <a:rPr lang="en-US" altLang="en-US" sz="1600" dirty="0">
                <a:solidFill>
                  <a:srgbClr val="0070C0"/>
                </a:solidFill>
              </a:rPr>
              <a:t>Encourages Participation</a:t>
            </a:r>
          </a:p>
          <a:p>
            <a:r>
              <a:rPr lang="en-US" altLang="en-US" sz="1600" b="1" dirty="0" smtClean="0">
                <a:solidFill>
                  <a:srgbClr val="0070C0"/>
                </a:solidFill>
              </a:rPr>
              <a:t>Perceived to be focused on others</a:t>
            </a:r>
            <a:endParaRPr lang="en-US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404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WORST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36277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9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98513" indent="-798513"/>
            <a:r>
              <a:rPr lang="en-US" dirty="0" smtClean="0"/>
              <a:t>2) The Demands of a V.U.C.A. Workplace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5" y="1219200"/>
            <a:ext cx="7162529" cy="5486400"/>
          </a:xfrm>
        </p:spPr>
      </p:pic>
    </p:spTree>
    <p:extLst>
      <p:ext uri="{BB962C8B-B14F-4D97-AF65-F5344CB8AC3E}">
        <p14:creationId xmlns:p14="http://schemas.microsoft.com/office/powerpoint/2010/main" val="2110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Employees want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9" y="1508166"/>
            <a:ext cx="9155139" cy="50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5789881"/>
            <a:ext cx="33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 Beverly Kaye, Sharon Jordan-Evans and Career Systems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35207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648200"/>
          </a:xfrm>
        </p:spPr>
        <p:txBody>
          <a:bodyPr/>
          <a:lstStyle/>
          <a:p>
            <a:r>
              <a:rPr lang="en-US" sz="2400" dirty="0" smtClean="0"/>
              <a:t>Technology continues to grow exponentially every </a:t>
            </a:r>
            <a:br>
              <a:rPr lang="en-US" sz="2400" dirty="0" smtClean="0"/>
            </a:br>
            <a:r>
              <a:rPr lang="en-US" sz="2400" dirty="0" smtClean="0"/>
              <a:t>18-months. . . (Moore’s Law)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People skills and building relationships are becoming more valued . . . </a:t>
            </a:r>
            <a:r>
              <a:rPr lang="en-US" sz="2400" dirty="0"/>
              <a:t>h</a:t>
            </a:r>
            <a:r>
              <a:rPr lang="en-US" sz="2400" dirty="0" smtClean="0"/>
              <a:t>owever,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Relationship skills are atrophying . . . 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Only 1/3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of teens say they have meaningful </a:t>
            </a:r>
            <a:r>
              <a:rPr lang="en-US" sz="2400" dirty="0"/>
              <a:t>face-to-face </a:t>
            </a:r>
            <a:r>
              <a:rPr lang="en-US" sz="2400" dirty="0" smtClean="0"/>
              <a:t>interactions after </a:t>
            </a:r>
            <a:r>
              <a:rPr lang="en-US" sz="2400" dirty="0"/>
              <a:t>school</a:t>
            </a:r>
            <a:endParaRPr lang="en-US" sz="2400" dirty="0" smtClean="0"/>
          </a:p>
          <a:p>
            <a:pPr marL="0" indent="0" algn="r">
              <a:buNone/>
            </a:pPr>
            <a:r>
              <a:rPr lang="en-US" sz="1600" dirty="0" smtClean="0"/>
              <a:t>(Geoff Colvin/ “Humans are Underrated” 2015)</a:t>
            </a:r>
          </a:p>
        </p:txBody>
      </p:sp>
    </p:spTree>
    <p:extLst>
      <p:ext uri="{BB962C8B-B14F-4D97-AF65-F5344CB8AC3E}">
        <p14:creationId xmlns:p14="http://schemas.microsoft.com/office/powerpoint/2010/main" val="11354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Millennials will be 50% of the workforce by 2020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Average </a:t>
            </a:r>
            <a:r>
              <a:rPr lang="en-US" sz="2400" dirty="0"/>
              <a:t>Millennial will change jobs every </a:t>
            </a:r>
            <a:r>
              <a:rPr lang="en-US" sz="2400" dirty="0" smtClean="0"/>
              <a:t>3-years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For every employee </a:t>
            </a:r>
            <a:r>
              <a:rPr lang="en-US" sz="2400" dirty="0" smtClean="0"/>
              <a:t>you hire, </a:t>
            </a:r>
            <a:r>
              <a:rPr lang="en-US" sz="2400" dirty="0"/>
              <a:t>two will be </a:t>
            </a:r>
            <a:r>
              <a:rPr lang="en-US" sz="2400" dirty="0" smtClean="0"/>
              <a:t>exiting, </a:t>
            </a:r>
            <a:r>
              <a:rPr lang="en-US" sz="2400" dirty="0"/>
              <a:t>creating a 3:1 ratio </a:t>
            </a:r>
            <a:r>
              <a:rPr lang="en-US" sz="1800" dirty="0"/>
              <a:t>(DOL 2015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Time-to-hire has increased +30-days since 2010 </a:t>
            </a:r>
            <a:br>
              <a:rPr lang="en-US" sz="2400" dirty="0" smtClean="0"/>
            </a:br>
            <a:r>
              <a:rPr lang="en-US" sz="1800" dirty="0" smtClean="0"/>
              <a:t>(Gartner 2017/Q-III)</a:t>
            </a:r>
            <a:br>
              <a:rPr lang="en-US" sz="1800" dirty="0" smtClean="0"/>
            </a:b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Today, 20</a:t>
            </a:r>
            <a:r>
              <a:rPr lang="en-US" sz="2400" dirty="0"/>
              <a:t>% of the workforce </a:t>
            </a:r>
            <a:r>
              <a:rPr lang="en-US" sz="2400" dirty="0" smtClean="0"/>
              <a:t>are gig workers . . . this will grow to 40% by 2025 </a:t>
            </a:r>
            <a:r>
              <a:rPr lang="en-US" sz="1800" dirty="0" smtClean="0"/>
              <a:t>(Intuit)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38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 bwMode="auto">
          <a:xfrm>
            <a:off x="0" y="1143000"/>
            <a:ext cx="2971800" cy="3200400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Internet of Things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/>
              <a:t>IoT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Explosion 2 5"/>
          <p:cNvSpPr/>
          <p:nvPr/>
        </p:nvSpPr>
        <p:spPr bwMode="auto">
          <a:xfrm>
            <a:off x="4191000" y="685800"/>
            <a:ext cx="2971800" cy="3200400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Big Data</a:t>
            </a:r>
            <a:r>
              <a:rPr lang="en-US" sz="2400" dirty="0" smtClean="0"/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Explosion 2 6"/>
          <p:cNvSpPr/>
          <p:nvPr/>
        </p:nvSpPr>
        <p:spPr bwMode="auto">
          <a:xfrm>
            <a:off x="876300" y="3429000"/>
            <a:ext cx="4191000" cy="3200400"/>
          </a:xfrm>
          <a:prstGeom prst="irregularSeal2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Augmented Reality</a:t>
            </a:r>
          </a:p>
        </p:txBody>
      </p:sp>
      <p:sp>
        <p:nvSpPr>
          <p:cNvPr id="8" name="Explosion 2 7"/>
          <p:cNvSpPr/>
          <p:nvPr/>
        </p:nvSpPr>
        <p:spPr bwMode="auto">
          <a:xfrm>
            <a:off x="5334000" y="3200400"/>
            <a:ext cx="3657600" cy="3200400"/>
          </a:xfrm>
          <a:prstGeom prst="irregularSeal2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Graphene</a:t>
            </a:r>
          </a:p>
        </p:txBody>
      </p:sp>
    </p:spTree>
    <p:extLst>
      <p:ext uri="{BB962C8B-B14F-4D97-AF65-F5344CB8AC3E}">
        <p14:creationId xmlns:p14="http://schemas.microsoft.com/office/powerpoint/2010/main" val="34935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Graphene: </a:t>
            </a:r>
            <a:br>
              <a:rPr lang="en-US" dirty="0" smtClean="0"/>
            </a:br>
            <a:r>
              <a:rPr lang="en-US" dirty="0" smtClean="0"/>
              <a:t>Material of Tomorrow</a:t>
            </a:r>
            <a:endParaRPr lang="en-US" dirty="0"/>
          </a:p>
        </p:txBody>
      </p:sp>
      <p:pic>
        <p:nvPicPr>
          <p:cNvPr id="4102" name="Picture 6" descr="C:\Users\rgordon\Pictures\Training Clips\graphen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" y="1255764"/>
            <a:ext cx="8284191" cy="54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657"/>
            <a:ext cx="9144000" cy="556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04800" y="5334000"/>
            <a:ext cx="8305800" cy="15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2"/>
          <p:cNvCxnSpPr/>
          <p:nvPr/>
        </p:nvCxnSpPr>
        <p:spPr bwMode="auto">
          <a:xfrm>
            <a:off x="6477000" y="4876800"/>
            <a:ext cx="0" cy="1447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7-Point Star 5"/>
          <p:cNvSpPr/>
          <p:nvPr/>
        </p:nvSpPr>
        <p:spPr bwMode="auto">
          <a:xfrm>
            <a:off x="2133600" y="1447800"/>
            <a:ext cx="4038600" cy="3733800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does this affect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managing people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514" y="152400"/>
            <a:ext cx="9144000" cy="990600"/>
          </a:xfrm>
        </p:spPr>
        <p:txBody>
          <a:bodyPr/>
          <a:lstStyle/>
          <a:p>
            <a:r>
              <a:rPr lang="en-US" dirty="0" smtClean="0"/>
              <a:t>The Big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39775" indent="-739775"/>
            <a:r>
              <a:rPr lang="en-US" dirty="0" smtClean="0"/>
              <a:t>3) What Skills Will Be Needed?</a:t>
            </a:r>
            <a:endParaRPr lang="en-US" dirty="0"/>
          </a:p>
        </p:txBody>
      </p:sp>
      <p:pic>
        <p:nvPicPr>
          <p:cNvPr id="2051" name="Picture 3" descr="C:\Users\rgordon\Pictures\Training Clips\brainstorm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600200"/>
            <a:ext cx="9013824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Leadership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05400"/>
          </a:xfrm>
        </p:spPr>
        <p:txBody>
          <a:bodyPr/>
          <a:lstStyle/>
          <a:p>
            <a:r>
              <a:rPr lang="en-US" sz="2800" dirty="0" smtClean="0"/>
              <a:t>Leaders today are </a:t>
            </a:r>
            <a:r>
              <a:rPr lang="en-US" sz="2800" dirty="0"/>
              <a:t>not prepared </a:t>
            </a:r>
            <a:r>
              <a:rPr lang="en-US" sz="2800" dirty="0" smtClean="0"/>
              <a:t>for Leadership of tomorrow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Future leadership requires Resiliency, Agility </a:t>
            </a:r>
            <a:r>
              <a:rPr lang="en-US" sz="2800" dirty="0"/>
              <a:t>and C</a:t>
            </a:r>
            <a:r>
              <a:rPr lang="en-US" sz="2800" dirty="0" smtClean="0"/>
              <a:t>ontinuous Learning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Companies must differentiate the skills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“</a:t>
            </a:r>
            <a:r>
              <a:rPr lang="en-US" sz="2800" dirty="0" smtClean="0"/>
              <a:t>Leadership” from those of “Job </a:t>
            </a:r>
            <a:br>
              <a:rPr lang="en-US" sz="2800" dirty="0" smtClean="0"/>
            </a:br>
            <a:r>
              <a:rPr lang="en-US" sz="2800" dirty="0" smtClean="0"/>
              <a:t>Enlargement”</a:t>
            </a:r>
          </a:p>
        </p:txBody>
      </p:sp>
      <p:pic>
        <p:nvPicPr>
          <p:cNvPr id="1026" name="Picture 2" descr="C:\Users\rgordon\AppData\Local\Microsoft\Windows\Temporary Internet Files\Content.IE5\5EQZBTN8\different-directio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98" y="4461681"/>
            <a:ext cx="2201902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05400"/>
          </a:xfrm>
        </p:spPr>
        <p:txBody>
          <a:bodyPr/>
          <a:lstStyle/>
          <a:p>
            <a:r>
              <a:rPr lang="en-US" dirty="0" smtClean="0"/>
              <a:t>Retail Management with Sears 1972 </a:t>
            </a:r>
          </a:p>
          <a:p>
            <a:r>
              <a:rPr lang="en-US" dirty="0" smtClean="0"/>
              <a:t>Manager Business Systems Center 1984</a:t>
            </a:r>
          </a:p>
          <a:p>
            <a:r>
              <a:rPr lang="en-US" dirty="0" smtClean="0"/>
              <a:t>Started </a:t>
            </a:r>
            <a:r>
              <a:rPr lang="en-US" dirty="0" err="1" smtClean="0"/>
              <a:t>ConX</a:t>
            </a:r>
            <a:r>
              <a:rPr lang="en-US" dirty="0" smtClean="0"/>
              <a:t> Solutions to train on consultative selling skills </a:t>
            </a:r>
            <a:r>
              <a:rPr lang="en-US" dirty="0"/>
              <a:t>1988</a:t>
            </a:r>
            <a:endParaRPr lang="en-US" dirty="0" smtClean="0"/>
          </a:p>
          <a:p>
            <a:r>
              <a:rPr lang="en-US" dirty="0" smtClean="0"/>
              <a:t>Joined GN Resources1995 and launched HRNEWCORP in 2000</a:t>
            </a:r>
          </a:p>
          <a:p>
            <a:r>
              <a:rPr lang="en-US" dirty="0" smtClean="0"/>
              <a:t>Returned to Corporate L&amp;D 2009 </a:t>
            </a:r>
          </a:p>
          <a:p>
            <a:r>
              <a:rPr lang="en-US" dirty="0" smtClean="0"/>
              <a:t>Helped two global Organizations create Learning cultures based on Core Values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Say About Coaching Employees?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181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95% of HR executives say annual performance reviews aren’t useful </a:t>
            </a:r>
            <a:r>
              <a:rPr lang="en-US" sz="2000" dirty="0"/>
              <a:t>(Gartner – CEB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sz="2800" dirty="0"/>
              <a:t>80% of workers are dissatisfied with their performance reviews </a:t>
            </a:r>
            <a:r>
              <a:rPr lang="en-US" sz="2000" dirty="0"/>
              <a:t>(</a:t>
            </a:r>
            <a:r>
              <a:rPr lang="en-US" sz="2000" dirty="0" smtClean="0"/>
              <a:t>Deloitte)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70</a:t>
            </a:r>
            <a:r>
              <a:rPr lang="en-US" sz="2800" dirty="0"/>
              <a:t>% of companies are already considering alternatives </a:t>
            </a:r>
            <a:r>
              <a:rPr lang="en-US" sz="2000" dirty="0"/>
              <a:t>(Gartner – CEB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800" dirty="0" smtClean="0"/>
              <a:t>Performance </a:t>
            </a:r>
            <a:r>
              <a:rPr lang="en-US" sz="2800" dirty="0"/>
              <a:t>Reviews </a:t>
            </a:r>
            <a:r>
              <a:rPr lang="en-US" sz="2800" dirty="0" smtClean="0"/>
              <a:t>will </a:t>
            </a:r>
            <a:br>
              <a:rPr lang="en-US" sz="2800" dirty="0" smtClean="0"/>
            </a:br>
            <a:r>
              <a:rPr lang="en-US" sz="2800" dirty="0" smtClean="0"/>
              <a:t>need to change</a:t>
            </a:r>
            <a:endParaRPr lang="en-US" sz="2800" dirty="0"/>
          </a:p>
        </p:txBody>
      </p:sp>
      <p:pic>
        <p:nvPicPr>
          <p:cNvPr id="1026" name="Picture 2" descr="C:\Users\rgordon\AppData\Local\Microsoft\Windows\Temporary Internet Files\Content.IE5\BX1WXTLD\change-architect-sig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5" y="4421738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990600"/>
          </a:xfrm>
        </p:spPr>
        <p:txBody>
          <a:bodyPr/>
          <a:lstStyle/>
          <a:p>
            <a:r>
              <a:rPr lang="en-US" dirty="0" smtClean="0"/>
              <a:t>Discussions with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Millennials want to be recognized, valued and respected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Leaders need to have more frequent </a:t>
            </a:r>
            <a:br>
              <a:rPr lang="en-US" sz="2400" dirty="0" smtClean="0"/>
            </a:br>
            <a:r>
              <a:rPr lang="en-US" sz="2400" dirty="0" smtClean="0"/>
              <a:t>and informal chats with employees</a:t>
            </a:r>
            <a:br>
              <a:rPr lang="en-US" sz="2400" dirty="0" smtClean="0"/>
            </a:br>
            <a:r>
              <a:rPr lang="en-US" sz="2400" dirty="0" smtClean="0"/>
              <a:t> </a:t>
            </a:r>
          </a:p>
          <a:p>
            <a:r>
              <a:rPr lang="en-US" sz="2400" dirty="0" smtClean="0"/>
              <a:t>Career </a:t>
            </a:r>
            <a:r>
              <a:rPr lang="en-US" sz="2400" dirty="0"/>
              <a:t>discussions </a:t>
            </a:r>
            <a:r>
              <a:rPr lang="en-US" sz="2400" dirty="0" smtClean="0"/>
              <a:t>should be focused </a:t>
            </a:r>
            <a:br>
              <a:rPr lang="en-US" sz="2400" dirty="0" smtClean="0"/>
            </a:br>
            <a:r>
              <a:rPr lang="en-US" sz="2400" dirty="0" smtClean="0"/>
              <a:t>on retention, recognition, engagement, </a:t>
            </a:r>
            <a:br>
              <a:rPr lang="en-US" sz="2400" dirty="0" smtClean="0"/>
            </a:br>
            <a:r>
              <a:rPr lang="en-US" sz="2400" dirty="0" smtClean="0"/>
              <a:t>work-life balance and future aspirations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Smart companies will use engagement </a:t>
            </a:r>
            <a:br>
              <a:rPr lang="en-US" sz="2400" dirty="0" smtClean="0"/>
            </a:br>
            <a:r>
              <a:rPr lang="en-US" sz="2400" dirty="0" smtClean="0"/>
              <a:t>as a loyalty differentiator</a:t>
            </a:r>
          </a:p>
          <a:p>
            <a:endParaRPr lang="en-US" dirty="0"/>
          </a:p>
        </p:txBody>
      </p:sp>
      <p:pic>
        <p:nvPicPr>
          <p:cNvPr id="3074" name="Picture 2" descr="C:\Users\rgordon\Pictures\Training Clips\Intervie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43" y="2869442"/>
            <a:ext cx="2548467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590800"/>
            <a:ext cx="3886199" cy="3352800"/>
          </a:xfrm>
        </p:spPr>
        <p:txBody>
          <a:bodyPr/>
          <a:lstStyle/>
          <a:p>
            <a:r>
              <a:rPr lang="en-US" dirty="0" smtClean="0"/>
              <a:t>C.H.A.T. </a:t>
            </a:r>
          </a:p>
          <a:p>
            <a:r>
              <a:rPr lang="en-US" dirty="0" smtClean="0"/>
              <a:t>Talk-Talent</a:t>
            </a:r>
          </a:p>
          <a:p>
            <a:r>
              <a:rPr lang="en-US" dirty="0" smtClean="0"/>
              <a:t>C.A.R.E.E.R.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What is Newpark Doing . . . </a:t>
            </a:r>
            <a:endParaRPr lang="en-US" dirty="0"/>
          </a:p>
        </p:txBody>
      </p:sp>
      <p:pic>
        <p:nvPicPr>
          <p:cNvPr id="5123" name="Picture 3" descr="C:\Users\rgordon\Pictures\Training Clips\Advanced MUD School-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5" y="1505803"/>
            <a:ext cx="62991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 informal discussions between employee and Managers</a:t>
            </a:r>
          </a:p>
          <a:p>
            <a:r>
              <a:rPr lang="en-US" dirty="0" smtClean="0"/>
              <a:t>Owned by the employee with no HR involvement</a:t>
            </a:r>
          </a:p>
          <a:p>
            <a:r>
              <a:rPr lang="en-US" dirty="0" smtClean="0"/>
              <a:t>Talk about short-term or longer-term needs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C.H.A.T.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467544" y="260350"/>
            <a:ext cx="8208912" cy="8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defRPr/>
            </a:pPr>
            <a:endParaRPr lang="en-GB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Executive Team</a:t>
            </a:r>
          </a:p>
          <a:p>
            <a:r>
              <a:rPr lang="en-US" dirty="0" smtClean="0"/>
              <a:t>Discuss direct-report managers</a:t>
            </a:r>
          </a:p>
          <a:p>
            <a:r>
              <a:rPr lang="en-US" dirty="0" smtClean="0"/>
              <a:t>Rate on Performance criteria and Leadership Potential</a:t>
            </a:r>
          </a:p>
          <a:p>
            <a:r>
              <a:rPr lang="en-US" dirty="0" smtClean="0"/>
              <a:t>Distinguish between “Job Enlargement” and “Leadership Potential”</a:t>
            </a:r>
          </a:p>
          <a:p>
            <a:r>
              <a:rPr lang="en-US" dirty="0" smtClean="0"/>
              <a:t>Repeat annually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Talk-Talent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3810000"/>
          </a:xfrm>
        </p:spPr>
        <p:txBody>
          <a:bodyPr/>
          <a:lstStyle/>
          <a:p>
            <a:r>
              <a:rPr lang="en-US" dirty="0" smtClean="0"/>
              <a:t>In development . . . </a:t>
            </a:r>
          </a:p>
          <a:p>
            <a:r>
              <a:rPr lang="en-US" dirty="0" smtClean="0"/>
              <a:t>For High Potential individuals</a:t>
            </a:r>
          </a:p>
          <a:p>
            <a:r>
              <a:rPr lang="en-US" dirty="0" smtClean="0"/>
              <a:t>In-depth discussions hosted by their manager and HR partner</a:t>
            </a:r>
          </a:p>
          <a:p>
            <a:r>
              <a:rPr lang="en-US" dirty="0" smtClean="0"/>
              <a:t>Focusing on:</a:t>
            </a:r>
          </a:p>
          <a:p>
            <a:pPr lvl="1"/>
            <a:r>
              <a:rPr lang="en-US" dirty="0" smtClean="0"/>
              <a:t>Core Values, Aspirations, Responsibilities, Engagement, and Range of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C.A.R.E.E.R.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0" y="4724400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" y="162274"/>
            <a:ext cx="9140874" cy="66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80888" y="1295400"/>
            <a:ext cx="8910712" cy="2819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Will need:</a:t>
            </a:r>
          </a:p>
          <a:p>
            <a:r>
              <a:rPr lang="en-US" sz="2800" dirty="0" smtClean="0"/>
              <a:t>To be Learning Agile</a:t>
            </a:r>
          </a:p>
          <a:p>
            <a:r>
              <a:rPr lang="en-US" sz="2800" dirty="0" smtClean="0"/>
              <a:t>To Show Empathy </a:t>
            </a:r>
          </a:p>
          <a:p>
            <a:r>
              <a:rPr lang="en-US" sz="2800" dirty="0" smtClean="0"/>
              <a:t>To Actively Listen</a:t>
            </a:r>
            <a:endParaRPr lang="en-US" sz="2800" dirty="0"/>
          </a:p>
          <a:p>
            <a:r>
              <a:rPr lang="en-US" sz="2800" dirty="0" smtClean="0"/>
              <a:t>To be an effective coach</a:t>
            </a:r>
          </a:p>
          <a:p>
            <a:r>
              <a:rPr lang="en-US" sz="2800" dirty="0" smtClean="0"/>
              <a:t>To use Collaborative </a:t>
            </a:r>
            <a:br>
              <a:rPr lang="en-US" sz="2800" dirty="0" smtClean="0"/>
            </a:br>
            <a:r>
              <a:rPr lang="en-US" sz="2800" dirty="0" smtClean="0"/>
              <a:t>problem solving</a:t>
            </a:r>
          </a:p>
          <a:p>
            <a:r>
              <a:rPr lang="en-US" sz="2800" dirty="0" smtClean="0"/>
              <a:t>To analyze big-data</a:t>
            </a:r>
          </a:p>
          <a:p>
            <a:r>
              <a:rPr lang="en-US" sz="2800" dirty="0" smtClean="0"/>
              <a:t>To be resilient and self-aware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362200"/>
            <a:ext cx="3962400" cy="28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953000"/>
          </a:xfrm>
        </p:spPr>
        <p:txBody>
          <a:bodyPr/>
          <a:lstStyle/>
          <a:p>
            <a:r>
              <a:rPr lang="en-US" sz="2800" dirty="0" smtClean="0"/>
              <a:t>What got us here won’t get us there </a:t>
            </a:r>
          </a:p>
          <a:p>
            <a:r>
              <a:rPr lang="en-US" sz="2800" dirty="0" smtClean="0"/>
              <a:t>Artificial </a:t>
            </a:r>
            <a:r>
              <a:rPr lang="en-US" sz="2800" dirty="0"/>
              <a:t>intelligence, virtual </a:t>
            </a:r>
            <a:r>
              <a:rPr lang="en-US" sz="2800" dirty="0" smtClean="0"/>
              <a:t>reality, </a:t>
            </a:r>
            <a:r>
              <a:rPr lang="en-US" sz="2800" dirty="0" err="1" smtClean="0"/>
              <a:t>nano</a:t>
            </a:r>
            <a:r>
              <a:rPr lang="en-US" sz="2800" dirty="0" smtClean="0"/>
              <a:t>-technology</a:t>
            </a:r>
            <a:r>
              <a:rPr lang="en-US" sz="2800" dirty="0"/>
              <a:t>, and </a:t>
            </a:r>
            <a:r>
              <a:rPr lang="en-US" sz="2800" dirty="0" smtClean="0"/>
              <a:t>the digital </a:t>
            </a:r>
            <a:r>
              <a:rPr lang="en-US" sz="2800" dirty="0"/>
              <a:t>explosion will drive the Big </a:t>
            </a:r>
            <a:r>
              <a:rPr lang="en-US" sz="2800" dirty="0" smtClean="0"/>
              <a:t>Shift</a:t>
            </a:r>
          </a:p>
          <a:p>
            <a:r>
              <a:rPr lang="en-US" sz="2800" dirty="0" smtClean="0"/>
              <a:t>Agility </a:t>
            </a:r>
            <a:r>
              <a:rPr lang="en-US" sz="2800" dirty="0"/>
              <a:t>is required in a V.U.C.A. world</a:t>
            </a:r>
          </a:p>
          <a:p>
            <a:r>
              <a:rPr lang="en-US" sz="2800" dirty="0" smtClean="0"/>
              <a:t>Leaders </a:t>
            </a:r>
            <a:r>
              <a:rPr lang="en-US" sz="2800" dirty="0"/>
              <a:t>of tomorrow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/>
              <a:t>need to learn </a:t>
            </a:r>
            <a:r>
              <a:rPr lang="en-US" sz="2800" dirty="0" smtClean="0"/>
              <a:t>many</a:t>
            </a:r>
            <a:br>
              <a:rPr lang="en-US" sz="2800" dirty="0" smtClean="0"/>
            </a:br>
            <a:r>
              <a:rPr lang="en-US" sz="2800" dirty="0" smtClean="0"/>
              <a:t>new </a:t>
            </a:r>
            <a:r>
              <a:rPr lang="en-US" sz="2800" dirty="0"/>
              <a:t>skills</a:t>
            </a:r>
          </a:p>
          <a:p>
            <a:r>
              <a:rPr lang="en-US" sz="2800" dirty="0" smtClean="0"/>
              <a:t>Self-awareness </a:t>
            </a:r>
            <a:r>
              <a:rPr lang="en-US" sz="2800" dirty="0"/>
              <a:t>is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foundational to Leadership</a:t>
            </a:r>
            <a:br>
              <a:rPr lang="en-US" sz="2800" dirty="0" smtClean="0"/>
            </a:br>
            <a:r>
              <a:rPr lang="en-US" sz="2800" dirty="0" smtClean="0"/>
              <a:t>success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49985"/>
            <a:ext cx="3810000" cy="249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1143000"/>
            <a:ext cx="10159999" cy="571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of the Future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493486" y="1981200"/>
            <a:ext cx="1015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</a:rPr>
              <a:t>Are You Ready?</a:t>
            </a:r>
            <a:endParaRPr lang="en-US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Will Cover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get Management buy-in;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changing demands of a V.U.C.A. workplace;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skills Leaders </a:t>
            </a:r>
            <a:r>
              <a:rPr lang="en-US" dirty="0"/>
              <a:t>will need </a:t>
            </a:r>
            <a:r>
              <a:rPr lang="en-US" dirty="0" smtClean="0"/>
              <a:t>to develop,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Newpark Resources is doing different today. </a:t>
            </a:r>
            <a:endParaRPr lang="en-US" dirty="0"/>
          </a:p>
        </p:txBody>
      </p:sp>
      <p:pic>
        <p:nvPicPr>
          <p:cNvPr id="2050" name="Picture 2" descr="C:\Users\rgordon\AppData\Local\Microsoft\Windows\Temporary Internet Files\Content.IE5\FJR3AYI0\590px-Crystal_128_Forwar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57" y="4876800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8347"/>
            <a:ext cx="9131643" cy="45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/>
          <a:lstStyle/>
          <a:p>
            <a:r>
              <a:rPr lang="en-US" dirty="0" smtClean="0"/>
              <a:t>How to Get Management </a:t>
            </a:r>
            <a:br>
              <a:rPr lang="en-US" dirty="0" smtClean="0"/>
            </a:br>
            <a:r>
              <a:rPr lang="en-US" dirty="0" smtClean="0"/>
              <a:t>Buy-in?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Know what is important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needs to be sustained</a:t>
            </a:r>
          </a:p>
          <a:p>
            <a:pPr lvl="1"/>
            <a:r>
              <a:rPr lang="en-US" dirty="0" smtClean="0"/>
              <a:t>What needs </a:t>
            </a:r>
            <a:r>
              <a:rPr lang="en-US" dirty="0"/>
              <a:t>to be developed</a:t>
            </a:r>
          </a:p>
          <a:p>
            <a:pPr lvl="1"/>
            <a:r>
              <a:rPr lang="en-US" dirty="0" smtClean="0"/>
              <a:t>What needs </a:t>
            </a:r>
            <a:r>
              <a:rPr lang="en-US" dirty="0"/>
              <a:t>to be prevented</a:t>
            </a:r>
          </a:p>
          <a:p>
            <a:pPr marL="0" indent="0">
              <a:buNone/>
            </a:pPr>
            <a:r>
              <a:rPr lang="en-US" sz="4000" dirty="0" smtClean="0"/>
              <a:t>Focus on value-creation</a:t>
            </a:r>
            <a:endParaRPr lang="en-US" sz="4000" dirty="0"/>
          </a:p>
          <a:p>
            <a:pPr lvl="1"/>
            <a:r>
              <a:rPr lang="en-US" dirty="0" smtClean="0"/>
              <a:t>Engagement Levels</a:t>
            </a:r>
          </a:p>
          <a:p>
            <a:pPr lvl="1"/>
            <a:r>
              <a:rPr lang="en-US" dirty="0" smtClean="0"/>
              <a:t>Developing Managers</a:t>
            </a:r>
          </a:p>
          <a:p>
            <a:pPr lvl="1"/>
            <a:r>
              <a:rPr lang="en-US" dirty="0" smtClean="0"/>
              <a:t>Attracting </a:t>
            </a:r>
            <a:r>
              <a:rPr lang="en-US" dirty="0"/>
              <a:t>and </a:t>
            </a:r>
            <a:r>
              <a:rPr lang="en-US" dirty="0" smtClean="0"/>
              <a:t>Retaining </a:t>
            </a:r>
            <a:r>
              <a:rPr lang="en-US" dirty="0"/>
              <a:t>Talent</a:t>
            </a:r>
          </a:p>
          <a:p>
            <a:pPr lvl="1"/>
            <a:r>
              <a:rPr lang="en-US" dirty="0" smtClean="0"/>
              <a:t>Increasing Productivity</a:t>
            </a:r>
          </a:p>
        </p:txBody>
      </p:sp>
      <p:pic>
        <p:nvPicPr>
          <p:cNvPr id="3074" name="Picture 2" descr="C:\Users\rgordon\AppData\Local\Microsoft\Windows\Temporary Internet Files\Content.IE5\BX1WXTLD\skill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5678"/>
            <a:ext cx="3169693" cy="23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sz="2800" dirty="0"/>
              <a:t>Cultures with strong Leadership development have 2-X’s Revenue and Profit growth </a:t>
            </a:r>
            <a:r>
              <a:rPr lang="en-US" sz="1800" dirty="0"/>
              <a:t>(CEB/Gartner)</a:t>
            </a:r>
          </a:p>
          <a:p>
            <a:r>
              <a:rPr lang="en-US" sz="2800" dirty="0" smtClean="0"/>
              <a:t>“Don’t let what you can’t do get in the way of what you can do”</a:t>
            </a:r>
          </a:p>
          <a:p>
            <a:r>
              <a:rPr lang="en-US" sz="2800" dirty="0" smtClean="0"/>
              <a:t>Start at the Top and then work your way down</a:t>
            </a:r>
          </a:p>
          <a:p>
            <a:pPr lvl="1"/>
            <a:r>
              <a:rPr lang="en-US" sz="2000" dirty="0" smtClean="0"/>
              <a:t>“The shadow of the Leader is the culture of the Organization”</a:t>
            </a:r>
            <a:endParaRPr lang="en-US" sz="2000" dirty="0"/>
          </a:p>
          <a:p>
            <a:r>
              <a:rPr lang="en-US" sz="2800" dirty="0" smtClean="0"/>
              <a:t>Culture first. . . </a:t>
            </a:r>
          </a:p>
        </p:txBody>
      </p:sp>
      <p:pic>
        <p:nvPicPr>
          <p:cNvPr id="6" name="Picture 2" descr="C:\Users\rgordon\AppData\Local\Microsoft\Windows\Temporary Internet Files\Content.IE5\FJR3AYI0\culturecloud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245280"/>
            <a:ext cx="5679743" cy="24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Culture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724900" cy="3897868"/>
          </a:xfrm>
        </p:spPr>
        <p:txBody>
          <a:bodyPr/>
          <a:lstStyle/>
          <a:p>
            <a:r>
              <a:rPr lang="en-US" sz="2800" dirty="0"/>
              <a:t>Culture eats innovation for breakfast</a:t>
            </a:r>
          </a:p>
          <a:p>
            <a:r>
              <a:rPr lang="en-US" sz="2800" dirty="0" smtClean="0"/>
              <a:t>Observable behaviors are the real culture of </a:t>
            </a:r>
            <a:r>
              <a:rPr lang="en-US" sz="2800" dirty="0"/>
              <a:t>a company </a:t>
            </a:r>
            <a:endParaRPr lang="en-US" sz="2800" dirty="0" smtClean="0"/>
          </a:p>
          <a:p>
            <a:r>
              <a:rPr lang="en-US" sz="2800" dirty="0"/>
              <a:t>Core Values describe </a:t>
            </a:r>
            <a:r>
              <a:rPr lang="en-US" sz="2800" u="sng" dirty="0"/>
              <a:t>Desired</a:t>
            </a:r>
            <a:r>
              <a:rPr lang="en-US" sz="2800" dirty="0"/>
              <a:t> Behaviors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can you change behaviors?</a:t>
            </a:r>
          </a:p>
          <a:p>
            <a:pPr lvl="1"/>
            <a:r>
              <a:rPr lang="en-US" sz="2400" dirty="0"/>
              <a:t>You can’t change who people are but you can help them modify their behaviors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0"/>
            <a:ext cx="2667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698302"/>
              </p:ext>
            </p:extLst>
          </p:nvPr>
        </p:nvGraphicFramePr>
        <p:xfrm>
          <a:off x="-52149" y="1524000"/>
          <a:ext cx="9196149" cy="50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ent Arrow 2"/>
          <p:cNvSpPr/>
          <p:nvPr/>
        </p:nvSpPr>
        <p:spPr bwMode="auto">
          <a:xfrm rot="5400000">
            <a:off x="6160589" y="1912983"/>
            <a:ext cx="1924594" cy="16038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ent Arrow 4"/>
          <p:cNvSpPr/>
          <p:nvPr/>
        </p:nvSpPr>
        <p:spPr bwMode="auto">
          <a:xfrm rot="5400000" flipV="1">
            <a:off x="834572" y="1984829"/>
            <a:ext cx="1988457" cy="1524000"/>
          </a:xfrm>
          <a:prstGeom prst="bentArrow">
            <a:avLst>
              <a:gd name="adj1" fmla="val 30714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914400"/>
          </a:xfrm>
        </p:spPr>
        <p:txBody>
          <a:bodyPr/>
          <a:lstStyle/>
          <a:p>
            <a:r>
              <a:rPr lang="en-US" dirty="0" smtClean="0"/>
              <a:t>Manager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8267700" cy="3886200"/>
          </a:xfrm>
        </p:spPr>
        <p:txBody>
          <a:bodyPr/>
          <a:lstStyle/>
          <a:p>
            <a:r>
              <a:rPr lang="en-US" b="1" dirty="0" smtClean="0"/>
              <a:t>Identity</a:t>
            </a:r>
            <a:r>
              <a:rPr lang="en-US" dirty="0" smtClean="0"/>
              <a:t> versus </a:t>
            </a:r>
            <a:r>
              <a:rPr lang="en-US" b="1" dirty="0" smtClean="0"/>
              <a:t>Reputation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“The you that you know is not worth knowing” </a:t>
            </a:r>
            <a:r>
              <a:rPr lang="en-US" sz="2000" dirty="0"/>
              <a:t>– Dr. Robert Hogan</a:t>
            </a:r>
          </a:p>
          <a:p>
            <a:r>
              <a:rPr lang="en-US" i="1" dirty="0" smtClean="0"/>
              <a:t>“</a:t>
            </a:r>
            <a:r>
              <a:rPr lang="en-US" i="1" dirty="0"/>
              <a:t>Knowing yourself is the beginning of all Wisdom” </a:t>
            </a:r>
            <a:r>
              <a:rPr lang="en-US" dirty="0"/>
              <a:t>- </a:t>
            </a:r>
            <a:r>
              <a:rPr lang="en-US" sz="2000" dirty="0"/>
              <a:t>Aristotle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:\Users\rgordon\AppData\Local\Microsoft\Windows\Temporary Internet Files\Content.IE5\U0UMG2LH\warren-bennis-quo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85740"/>
            <a:ext cx="4273296" cy="1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ompass design template">
  <a:themeElements>
    <a:clrScheme name="Office Theme 9">
      <a:dk1>
        <a:srgbClr val="333333"/>
      </a:dk1>
      <a:lt1>
        <a:srgbClr val="E6E1FF"/>
      </a:lt1>
      <a:dk2>
        <a:srgbClr val="E8CDFF"/>
      </a:dk2>
      <a:lt2>
        <a:srgbClr val="003366"/>
      </a:lt2>
      <a:accent1>
        <a:srgbClr val="C0C0C0"/>
      </a:accent1>
      <a:accent2>
        <a:srgbClr val="9933FF"/>
      </a:accent2>
      <a:accent3>
        <a:srgbClr val="F0EEFF"/>
      </a:accent3>
      <a:accent4>
        <a:srgbClr val="2A2A2A"/>
      </a:accent4>
      <a:accent5>
        <a:srgbClr val="DCDCDC"/>
      </a:accent5>
      <a:accent6>
        <a:srgbClr val="8A2DE7"/>
      </a:accent6>
      <a:hlink>
        <a:srgbClr val="660066"/>
      </a:hlink>
      <a:folHlink>
        <a:srgbClr val="FFE70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993366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CC99FF"/>
        </a:accent2>
        <a:accent3>
          <a:srgbClr val="FFFFFF"/>
        </a:accent3>
        <a:accent4>
          <a:srgbClr val="822A56"/>
        </a:accent4>
        <a:accent5>
          <a:srgbClr val="FFFFE2"/>
        </a:accent5>
        <a:accent6>
          <a:srgbClr val="B98AE7"/>
        </a:accent6>
        <a:hlink>
          <a:srgbClr val="9900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A3A3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9393E7"/>
        </a:accent6>
        <a:hlink>
          <a:srgbClr val="660066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777777"/>
        </a:dk1>
        <a:lt1>
          <a:srgbClr val="EAEAEA"/>
        </a:lt1>
        <a:dk2>
          <a:srgbClr val="DDDDDD"/>
        </a:dk2>
        <a:lt2>
          <a:srgbClr val="333333"/>
        </a:lt2>
        <a:accent1>
          <a:srgbClr val="CC99FF"/>
        </a:accent1>
        <a:accent2>
          <a:srgbClr val="969696"/>
        </a:accent2>
        <a:accent3>
          <a:srgbClr val="F3F3F3"/>
        </a:accent3>
        <a:accent4>
          <a:srgbClr val="656565"/>
        </a:accent4>
        <a:accent5>
          <a:srgbClr val="E2CAFF"/>
        </a:accent5>
        <a:accent6>
          <a:srgbClr val="878787"/>
        </a:accent6>
        <a:hlink>
          <a:srgbClr val="66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8572B"/>
        </a:dk1>
        <a:lt1>
          <a:srgbClr val="FFEBEB"/>
        </a:lt1>
        <a:dk2>
          <a:srgbClr val="E4C7F1"/>
        </a:dk2>
        <a:lt2>
          <a:srgbClr val="808080"/>
        </a:lt2>
        <a:accent1>
          <a:srgbClr val="CCCC99"/>
        </a:accent1>
        <a:accent2>
          <a:srgbClr val="FFFFCC"/>
        </a:accent2>
        <a:accent3>
          <a:srgbClr val="FFF3F3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A833FF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0066"/>
        </a:dk1>
        <a:lt1>
          <a:srgbClr val="CCEC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660066"/>
        </a:accent2>
        <a:accent3>
          <a:srgbClr val="E2F4FF"/>
        </a:accent3>
        <a:accent4>
          <a:srgbClr val="560056"/>
        </a:accent4>
        <a:accent5>
          <a:srgbClr val="F3F3F3"/>
        </a:accent5>
        <a:accent6>
          <a:srgbClr val="5C005C"/>
        </a:accent6>
        <a:hlink>
          <a:srgbClr val="7E809E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0066"/>
        </a:dk1>
        <a:lt1>
          <a:srgbClr val="FFFFF5"/>
        </a:lt1>
        <a:dk2>
          <a:srgbClr val="E4C6E4"/>
        </a:dk2>
        <a:lt2>
          <a:srgbClr val="336699"/>
        </a:lt2>
        <a:accent1>
          <a:srgbClr val="E1BAE8"/>
        </a:accent1>
        <a:accent2>
          <a:srgbClr val="9966FF"/>
        </a:accent2>
        <a:accent3>
          <a:srgbClr val="FFFFF9"/>
        </a:accent3>
        <a:accent4>
          <a:srgbClr val="560056"/>
        </a:accent4>
        <a:accent5>
          <a:srgbClr val="EED9F2"/>
        </a:accent5>
        <a:accent6>
          <a:srgbClr val="8A5CE7"/>
        </a:accent6>
        <a:hlink>
          <a:srgbClr val="9900CC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41E41"/>
        </a:dk1>
        <a:lt1>
          <a:srgbClr val="F5E6FF"/>
        </a:lt1>
        <a:dk2>
          <a:srgbClr val="DDDDDD"/>
        </a:dk2>
        <a:lt2>
          <a:srgbClr val="3E3E5C"/>
        </a:lt2>
        <a:accent1>
          <a:srgbClr val="E6C8C8"/>
        </a:accent1>
        <a:accent2>
          <a:srgbClr val="FF9933"/>
        </a:accent2>
        <a:accent3>
          <a:srgbClr val="F9F0FF"/>
        </a:accent3>
        <a:accent4>
          <a:srgbClr val="541836"/>
        </a:accent4>
        <a:accent5>
          <a:srgbClr val="F0E0E0"/>
        </a:accent5>
        <a:accent6>
          <a:srgbClr val="E78A2D"/>
        </a:accent6>
        <a:hlink>
          <a:srgbClr val="9900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66"/>
        </a:dk1>
        <a:lt1>
          <a:srgbClr val="FEF3D6"/>
        </a:lt1>
        <a:dk2>
          <a:srgbClr val="3A003A"/>
        </a:dk2>
        <a:lt2>
          <a:srgbClr val="808080"/>
        </a:lt2>
        <a:accent1>
          <a:srgbClr val="E3C1D7"/>
        </a:accent1>
        <a:accent2>
          <a:srgbClr val="C0C0C0"/>
        </a:accent2>
        <a:accent3>
          <a:srgbClr val="FEF8E8"/>
        </a:accent3>
        <a:accent4>
          <a:srgbClr val="565656"/>
        </a:accent4>
        <a:accent5>
          <a:srgbClr val="EFDDE8"/>
        </a:accent5>
        <a:accent6>
          <a:srgbClr val="AEAEAE"/>
        </a:accent6>
        <a:hlink>
          <a:srgbClr val="660066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33"/>
        </a:dk1>
        <a:lt1>
          <a:srgbClr val="E6E1FF"/>
        </a:lt1>
        <a:dk2>
          <a:srgbClr val="E8CDFF"/>
        </a:dk2>
        <a:lt2>
          <a:srgbClr val="003366"/>
        </a:lt2>
        <a:accent1>
          <a:srgbClr val="C0C0C0"/>
        </a:accent1>
        <a:accent2>
          <a:srgbClr val="9933FF"/>
        </a:accent2>
        <a:accent3>
          <a:srgbClr val="F0EEFF"/>
        </a:accent3>
        <a:accent4>
          <a:srgbClr val="2A2A2A"/>
        </a:accent4>
        <a:accent5>
          <a:srgbClr val="DCDCDC"/>
        </a:accent5>
        <a:accent6>
          <a:srgbClr val="8A2DE7"/>
        </a:accent6>
        <a:hlink>
          <a:srgbClr val="660066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80808"/>
        </a:dk1>
        <a:lt1>
          <a:srgbClr val="FAE6F0"/>
        </a:lt1>
        <a:dk2>
          <a:srgbClr val="FBCDFF"/>
        </a:dk2>
        <a:lt2>
          <a:srgbClr val="005A58"/>
        </a:lt2>
        <a:accent1>
          <a:srgbClr val="790082"/>
        </a:accent1>
        <a:accent2>
          <a:srgbClr val="BE9DCB"/>
        </a:accent2>
        <a:accent3>
          <a:srgbClr val="FCF0F6"/>
        </a:accent3>
        <a:accent4>
          <a:srgbClr val="060606"/>
        </a:accent4>
        <a:accent5>
          <a:srgbClr val="BEAAC1"/>
        </a:accent5>
        <a:accent6>
          <a:srgbClr val="AC8EB8"/>
        </a:accent6>
        <a:hlink>
          <a:srgbClr val="9933FF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 design template</Template>
  <TotalTime>4662</TotalTime>
  <Words>685</Words>
  <Application>Microsoft Office PowerPoint</Application>
  <PresentationFormat>On-screen Show (4:3)</PresentationFormat>
  <Paragraphs>183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Compass design template</vt:lpstr>
      <vt:lpstr>Learning Development . . . My Journey</vt:lpstr>
      <vt:lpstr>Background</vt:lpstr>
      <vt:lpstr>What I Will Cover . . . </vt:lpstr>
      <vt:lpstr>PowerPoint Presentation</vt:lpstr>
      <vt:lpstr>How to Get Management  Buy-in?</vt:lpstr>
      <vt:lpstr>Focus on Culture</vt:lpstr>
      <vt:lpstr>Why Culture is Important</vt:lpstr>
      <vt:lpstr>Engagement</vt:lpstr>
      <vt:lpstr>Manager Awareness</vt:lpstr>
      <vt:lpstr>Observed Behaviors</vt:lpstr>
      <vt:lpstr>2) The Demands of a V.U.C.A. Workplace</vt:lpstr>
      <vt:lpstr>What Employees want</vt:lpstr>
      <vt:lpstr>Changing Trends</vt:lpstr>
      <vt:lpstr>Workforce</vt:lpstr>
      <vt:lpstr>Technology</vt:lpstr>
      <vt:lpstr>Graphene:  Material of Tomorrow</vt:lpstr>
      <vt:lpstr>The Big Shift</vt:lpstr>
      <vt:lpstr>3) What Skills Will Be Needed?</vt:lpstr>
      <vt:lpstr>The Leadership Challenge</vt:lpstr>
      <vt:lpstr>What Does This Say About Coaching Employees?</vt:lpstr>
      <vt:lpstr>Discussions with Employees</vt:lpstr>
      <vt:lpstr>4) What is Newpark Doing . . . </vt:lpstr>
      <vt:lpstr>C.H.A.T. sessions</vt:lpstr>
      <vt:lpstr>Talk-Talent Workshops</vt:lpstr>
      <vt:lpstr>C.A.R.E.E.R.</vt:lpstr>
      <vt:lpstr>PowerPoint Presentation</vt:lpstr>
      <vt:lpstr>Future Leaders</vt:lpstr>
      <vt:lpstr>Summary</vt:lpstr>
      <vt:lpstr>Workplace of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Have Learned from 20-years of L&amp;D</dc:title>
  <dc:creator>Gordon, Roger</dc:creator>
  <cp:lastModifiedBy>Gordon, Roger</cp:lastModifiedBy>
  <cp:revision>239</cp:revision>
  <cp:lastPrinted>2018-11-02T14:24:38Z</cp:lastPrinted>
  <dcterms:created xsi:type="dcterms:W3CDTF">2018-03-26T19:32:26Z</dcterms:created>
  <dcterms:modified xsi:type="dcterms:W3CDTF">2018-11-07T20:16:14Z</dcterms:modified>
  <cp:category>Information Sharing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TC010721201033</vt:lpwstr>
  </property>
</Properties>
</file>